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sldIdLst>
    <p:sldId id="502" r:id="rId4"/>
    <p:sldId id="3362" r:id="rId5"/>
    <p:sldId id="3363" r:id="rId7"/>
    <p:sldId id="3364" r:id="rId8"/>
    <p:sldId id="3365" r:id="rId9"/>
    <p:sldId id="3611" r:id="rId10"/>
    <p:sldId id="3612" r:id="rId11"/>
    <p:sldId id="3613" r:id="rId12"/>
    <p:sldId id="3614" r:id="rId13"/>
    <p:sldId id="3615" r:id="rId14"/>
    <p:sldId id="3616" r:id="rId15"/>
    <p:sldId id="3617" r:id="rId16"/>
    <p:sldId id="3618" r:id="rId17"/>
    <p:sldId id="3620" r:id="rId18"/>
    <p:sldId id="3621" r:id="rId19"/>
    <p:sldId id="3622" r:id="rId20"/>
    <p:sldId id="3623" r:id="rId21"/>
    <p:sldId id="3624" r:id="rId22"/>
    <p:sldId id="3625" r:id="rId23"/>
    <p:sldId id="3626" r:id="rId24"/>
    <p:sldId id="3627" r:id="rId25"/>
    <p:sldId id="3628" r:id="rId26"/>
    <p:sldId id="3629" r:id="rId27"/>
    <p:sldId id="3630" r:id="rId28"/>
    <p:sldId id="3127" r:id="rId29"/>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7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32E5"/>
    <a:srgbClr val="FFFFFF"/>
    <a:srgbClr val="2093FE"/>
    <a:srgbClr val="0411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0" d="100"/>
          <a:sy n="70" d="100"/>
        </p:scale>
        <p:origin x="-702" y="-108"/>
      </p:cViewPr>
      <p:guideLst>
        <p:guide orient="horz" pos="2272"/>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image" Target="../media/image1.png"/><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1"/>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NULL" TargetMode="Externa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NULL" TargetMode="External"/><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NULL" TargetMode="External"/><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NULL" TargetMode="External"/><Relationship Id="rId2" Type="http://schemas.openxmlformats.org/officeDocument/2006/relationships/image" Target="../media/image5.jpeg"/><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318260" y="1732280"/>
            <a:ext cx="4645025" cy="2417445"/>
          </a:xfrm>
          <a:prstGeom prst="rect">
            <a:avLst/>
          </a:prstGeom>
          <a:noFill/>
        </p:spPr>
        <p:txBody>
          <a:bodyPr wrap="square" rtlCol="0">
            <a:spAutoFit/>
          </a:bodyPr>
          <a:lstStyle/>
          <a:p>
            <a:pPr algn="dist">
              <a:lnSpc>
                <a:spcPct val="140000"/>
              </a:lnSpc>
            </a:pPr>
            <a:r>
              <a:rPr lang="zh-CN" altLang="zh-CN" sz="5400" b="1" spc="300" dirty="0" smtClean="0">
                <a:solidFill>
                  <a:srgbClr val="2FADAC"/>
                </a:solidFill>
                <a:latin typeface="微软雅黑" panose="020B0503020204020204" charset="-122"/>
                <a:ea typeface="微软雅黑" panose="020B0503020204020204" charset="-122"/>
                <a:sym typeface="+mn-ea"/>
              </a:rPr>
              <a:t>可变进气系统、废气涡轮增压</a:t>
            </a:r>
            <a:endParaRPr lang="zh-CN" altLang="zh-CN" sz="5400" b="1" spc="300" dirty="0" smtClean="0">
              <a:solidFill>
                <a:srgbClr val="2FADAC"/>
              </a:solidFill>
              <a:latin typeface="微软雅黑" panose="020B0503020204020204" charset="-122"/>
              <a:ea typeface="微软雅黑" panose="020B0503020204020204" charset="-122"/>
              <a:sym typeface="+mn-ea"/>
            </a:endParaRPr>
          </a:p>
        </p:txBody>
      </p:sp>
      <p:pic>
        <p:nvPicPr>
          <p:cNvPr id="8" name="图片 7" descr="9e1e3a8fabb0430dfbc8f5c8f2cb18b9"/>
          <p:cNvPicPr>
            <a:picLocks noChangeAspect="1"/>
          </p:cNvPicPr>
          <p:nvPr/>
        </p:nvPicPr>
        <p:blipFill>
          <a:blip r:embed="rId1" cstate="print"/>
          <a:stretch>
            <a:fillRect/>
          </a:stretch>
        </p:blipFill>
        <p:spPr>
          <a:xfrm>
            <a:off x="6122670" y="1025525"/>
            <a:ext cx="5892165" cy="4806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7" name="图片 49156" descr="C:/DOCUME~1/ADMINI~1/LOCALS~1/Temp/%0$YS(5(`0D6T(FCV$CZ}0V.jpg"/>
          <p:cNvPicPr>
            <a:picLocks noChangeAspect="1"/>
          </p:cNvPicPr>
          <p:nvPr/>
        </p:nvPicPr>
        <p:blipFill>
          <a:blip r:embed="rId1" r:link="rId2">
            <a:clrChange>
              <a:clrFrom>
                <a:srgbClr val="FEF2DA"/>
              </a:clrFrom>
              <a:clrTo>
                <a:srgbClr val="FEF2DA">
                  <a:alpha val="0"/>
                </a:srgbClr>
              </a:clrTo>
            </a:clrChange>
          </a:blip>
          <a:stretch>
            <a:fillRect/>
          </a:stretch>
        </p:blipFill>
        <p:spPr>
          <a:xfrm>
            <a:off x="3769995" y="1966595"/>
            <a:ext cx="4417060" cy="2313305"/>
          </a:xfrm>
          <a:prstGeom prst="rect">
            <a:avLst/>
          </a:prstGeom>
          <a:noFill/>
          <a:ln w="9525">
            <a:noFill/>
          </a:ln>
        </p:spPr>
      </p:pic>
      <p:sp>
        <p:nvSpPr>
          <p:cNvPr id="2" name="矩形 1"/>
          <p:cNvSpPr/>
          <p:nvPr/>
        </p:nvSpPr>
        <p:spPr>
          <a:xfrm>
            <a:off x="729615" y="42989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可变进气系统控制</a:t>
            </a:r>
            <a:endParaRPr lang="zh-CN" altLang="zh-CN" sz="2800" b="1" dirty="0">
              <a:latin typeface="微软雅黑" panose="020B0503020204020204" charset="-122"/>
              <a:ea typeface="微软雅黑" panose="020B0503020204020204" charset="-122"/>
              <a:sym typeface="+mn-ea"/>
            </a:endParaRPr>
          </a:p>
        </p:txBody>
      </p:sp>
      <p:sp>
        <p:nvSpPr>
          <p:cNvPr id="14" name="文本框 13"/>
          <p:cNvSpPr txBox="1"/>
          <p:nvPr/>
        </p:nvSpPr>
        <p:spPr>
          <a:xfrm>
            <a:off x="4139565" y="930275"/>
            <a:ext cx="4834890"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zh-CN" sz="2400">
                <a:latin typeface="微软雅黑" panose="020B0503020204020204" charset="-122"/>
                <a:ea typeface="微软雅黑" panose="020B0503020204020204" charset="-122"/>
              </a:rPr>
              <a:t>谐波增压控制系统</a:t>
            </a:r>
            <a:endParaRPr lang="zh-CN" altLang="zh-CN" sz="2400">
              <a:latin typeface="微软雅黑" panose="020B0503020204020204" charset="-122"/>
              <a:ea typeface="微软雅黑" panose="020B0503020204020204" charset="-122"/>
            </a:endParaRPr>
          </a:p>
        </p:txBody>
      </p:sp>
      <p:sp>
        <p:nvSpPr>
          <p:cNvPr id="8" name="圆角矩形标注 7"/>
          <p:cNvSpPr/>
          <p:nvPr/>
        </p:nvSpPr>
        <p:spPr>
          <a:xfrm>
            <a:off x="2677795" y="4551680"/>
            <a:ext cx="6601460" cy="1083945"/>
          </a:xfrm>
          <a:prstGeom prst="wedgeRoundRectCallout">
            <a:avLst>
              <a:gd name="adj1" fmla="val 16294"/>
              <a:gd name="adj2" fmla="val -75351"/>
              <a:gd name="adj3" fmla="val 16667"/>
            </a:avLst>
          </a:prstGeom>
          <a:noFill/>
          <a:ln w="28575" cap="flat" cmpd="sng">
            <a:solidFill>
              <a:srgbClr val="FF0000"/>
            </a:solidFill>
            <a:prstDash val="solid"/>
            <a:miter/>
            <a:headEnd type="none" w="med" len="med"/>
            <a:tailEnd type="none" w="med" len="med"/>
          </a:ln>
        </p:spPr>
        <p:txBody>
          <a:bodyPr lIns="0" rIns="0"/>
          <a:p>
            <a:pPr algn="l">
              <a:lnSpc>
                <a:spcPct val="120000"/>
              </a:lnSpc>
            </a:pPr>
            <a:r>
              <a:rPr lang="zh-CN" altLang="en-US" sz="2400" spc="200" dirty="0">
                <a:uFillTx/>
                <a:latin typeface="微软雅黑" panose="020B0503020204020204" charset="-122"/>
                <a:ea typeface="微软雅黑" panose="020B0503020204020204" charset="-122"/>
                <a:cs typeface="微软雅黑" panose="020B0503020204020204" charset="-122"/>
                <a:sym typeface="+mn-ea"/>
              </a:rPr>
              <a:t>利用进气气流惯性产生的压力波来提高充气效率。</a:t>
            </a:r>
            <a:endParaRPr lang="zh-CN" altLang="en-US" sz="2400" spc="200" dirty="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49157"/>
                                        </p:tgtEl>
                                        <p:attrNameLst>
                                          <p:attrName>style.visibility</p:attrName>
                                        </p:attrNameLst>
                                      </p:cBhvr>
                                      <p:to>
                                        <p:strVal val="visible"/>
                                      </p:to>
                                    </p:set>
                                    <p:animEffect transition="in" filter="wipe(up)">
                                      <p:cBhvr>
                                        <p:cTn id="25" dur="500"/>
                                        <p:tgtEl>
                                          <p:spTgt spid="49157"/>
                                        </p:tgtEl>
                                      </p:cBhvr>
                                    </p:animEffect>
                                  </p:childTnLst>
                                </p:cTn>
                              </p:par>
                            </p:childTnLst>
                          </p:cTn>
                        </p:par>
                        <p:par>
                          <p:cTn id="26" fill="hold">
                            <p:stCondLst>
                              <p:cond delay="500"/>
                            </p:stCondLst>
                            <p:childTnLst>
                              <p:par>
                                <p:cTn id="27" presetID="22" presetClass="entr" presetSubtype="1" fill="hold" grpId="0" nodeType="afterEffect">
                                  <p:stCondLst>
                                    <p:cond delay="0"/>
                                  </p:stCondLst>
                                  <p:childTnLst>
                                    <p:set>
                                      <p:cBhvr>
                                        <p:cTn id="28" dur="500"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7" name="图片 49156" descr="C:/DOCUME~1/ADMINI~1/LOCALS~1/Temp/%0$YS(5(`0D6T(FCV$CZ}0V.jpg"/>
          <p:cNvPicPr>
            <a:picLocks noChangeAspect="1"/>
          </p:cNvPicPr>
          <p:nvPr/>
        </p:nvPicPr>
        <p:blipFill>
          <a:blip r:embed="rId1" r:link="rId2">
            <a:clrChange>
              <a:clrFrom>
                <a:srgbClr val="FEF2DA"/>
              </a:clrFrom>
              <a:clrTo>
                <a:srgbClr val="FEF2DA">
                  <a:alpha val="0"/>
                </a:srgbClr>
              </a:clrTo>
            </a:clrChange>
          </a:blip>
          <a:stretch>
            <a:fillRect/>
          </a:stretch>
        </p:blipFill>
        <p:spPr>
          <a:xfrm>
            <a:off x="3769995" y="1966595"/>
            <a:ext cx="4417060" cy="2313305"/>
          </a:xfrm>
          <a:prstGeom prst="rect">
            <a:avLst/>
          </a:prstGeom>
          <a:noFill/>
          <a:ln w="9525">
            <a:noFill/>
          </a:ln>
        </p:spPr>
      </p:pic>
      <p:sp>
        <p:nvSpPr>
          <p:cNvPr id="2" name="矩形 1"/>
          <p:cNvSpPr/>
          <p:nvPr/>
        </p:nvSpPr>
        <p:spPr>
          <a:xfrm>
            <a:off x="729615" y="42989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可变进气系统控制</a:t>
            </a:r>
            <a:endParaRPr lang="zh-CN" altLang="zh-CN" sz="2800" b="1" dirty="0">
              <a:latin typeface="微软雅黑" panose="020B0503020204020204" charset="-122"/>
              <a:ea typeface="微软雅黑" panose="020B0503020204020204" charset="-122"/>
              <a:sym typeface="+mn-ea"/>
            </a:endParaRPr>
          </a:p>
        </p:txBody>
      </p:sp>
      <p:sp>
        <p:nvSpPr>
          <p:cNvPr id="14" name="文本框 13"/>
          <p:cNvSpPr txBox="1"/>
          <p:nvPr/>
        </p:nvSpPr>
        <p:spPr>
          <a:xfrm>
            <a:off x="4139565" y="930275"/>
            <a:ext cx="4834890"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zh-CN" sz="2400">
                <a:latin typeface="微软雅黑" panose="020B0503020204020204" charset="-122"/>
                <a:ea typeface="微软雅黑" panose="020B0503020204020204" charset="-122"/>
              </a:rPr>
              <a:t>谐波增压控制系统</a:t>
            </a:r>
            <a:endParaRPr lang="zh-CN" altLang="zh-CN" sz="2400">
              <a:latin typeface="微软雅黑" panose="020B0503020204020204" charset="-122"/>
              <a:ea typeface="微软雅黑" panose="020B0503020204020204" charset="-122"/>
            </a:endParaRPr>
          </a:p>
        </p:txBody>
      </p:sp>
      <p:sp>
        <p:nvSpPr>
          <p:cNvPr id="8" name="圆角矩形标注 7"/>
          <p:cNvSpPr/>
          <p:nvPr/>
        </p:nvSpPr>
        <p:spPr>
          <a:xfrm>
            <a:off x="1153795" y="2093595"/>
            <a:ext cx="2152015" cy="1698625"/>
          </a:xfrm>
          <a:prstGeom prst="wedgeRoundRectCallout">
            <a:avLst>
              <a:gd name="adj1" fmla="val 75789"/>
              <a:gd name="adj2" fmla="val -14336"/>
              <a:gd name="adj3" fmla="val 16667"/>
            </a:avLst>
          </a:prstGeom>
          <a:noFill/>
          <a:ln w="28575" cap="flat" cmpd="sng">
            <a:solidFill>
              <a:srgbClr val="FF0000"/>
            </a:solidFill>
            <a:prstDash val="solid"/>
            <a:miter/>
            <a:headEnd type="none" w="med" len="med"/>
            <a:tailEnd type="none" w="med" len="med"/>
          </a:ln>
        </p:spPr>
        <p:txBody>
          <a:bodyPr lIns="0" rIns="0"/>
          <a:p>
            <a:pPr algn="l">
              <a:lnSpc>
                <a:spcPct val="120000"/>
              </a:lnSpc>
            </a:pPr>
            <a:r>
              <a:rPr lang="zh-CN" altLang="en-US" sz="2400" spc="200" dirty="0">
                <a:uFillTx/>
                <a:latin typeface="微软雅黑" panose="020B0503020204020204" charset="-122"/>
                <a:ea typeface="微软雅黑" panose="020B0503020204020204" charset="-122"/>
                <a:cs typeface="微软雅黑" panose="020B0503020204020204" charset="-122"/>
                <a:sym typeface="+mn-ea"/>
              </a:rPr>
              <a:t>压力波是在进气流动过程中产生的。</a:t>
            </a:r>
            <a:endParaRPr lang="zh-CN" altLang="en-US" sz="2400" spc="200" dirty="0">
              <a:uFillTx/>
              <a:latin typeface="微软雅黑" panose="020B0503020204020204" charset="-122"/>
              <a:ea typeface="微软雅黑" panose="020B0503020204020204" charset="-122"/>
              <a:cs typeface="微软雅黑" panose="020B0503020204020204" charset="-122"/>
              <a:sym typeface="+mn-ea"/>
            </a:endParaRPr>
          </a:p>
        </p:txBody>
      </p:sp>
      <p:sp>
        <p:nvSpPr>
          <p:cNvPr id="3" name="圆角矩形标注 2"/>
          <p:cNvSpPr/>
          <p:nvPr/>
        </p:nvSpPr>
        <p:spPr>
          <a:xfrm>
            <a:off x="3769995" y="4467225"/>
            <a:ext cx="7115810" cy="1698625"/>
          </a:xfrm>
          <a:prstGeom prst="wedgeRoundRectCallout">
            <a:avLst>
              <a:gd name="adj1" fmla="val 4156"/>
              <a:gd name="adj2" fmla="val -95084"/>
              <a:gd name="adj3" fmla="val 16667"/>
            </a:avLst>
          </a:prstGeom>
          <a:noFill/>
          <a:ln w="28575" cap="flat" cmpd="sng">
            <a:solidFill>
              <a:srgbClr val="FF0000"/>
            </a:solidFill>
            <a:prstDash val="solid"/>
            <a:miter/>
            <a:headEnd type="none" w="med" len="med"/>
            <a:tailEnd type="none" w="med" len="med"/>
          </a:ln>
        </p:spPr>
        <p:txBody>
          <a:bodyPr lIns="0" rIns="0"/>
          <a:p>
            <a:pPr algn="l">
              <a:lnSpc>
                <a:spcPct val="120000"/>
              </a:lnSpc>
            </a:pPr>
            <a:r>
              <a:rPr lang="zh-CN" altLang="en-US" sz="2400" spc="200" dirty="0">
                <a:uFillTx/>
                <a:latin typeface="微软雅黑" panose="020B0503020204020204" charset="-122"/>
                <a:ea typeface="微软雅黑" panose="020B0503020204020204" charset="-122"/>
                <a:cs typeface="微软雅黑" panose="020B0503020204020204" charset="-122"/>
                <a:sym typeface="+mn-ea"/>
              </a:rPr>
              <a:t>若进气压力波与进气门开闭配合好，使反射的压力波集中到要打开的进气门旁，在进气门打开时，就会形成对进气进行增压的效果。</a:t>
            </a:r>
            <a:endParaRPr lang="zh-CN" altLang="en-US" sz="2400" spc="200" dirty="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500"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500"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9615" y="42989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可变进气系统控制</a:t>
            </a:r>
            <a:endParaRPr lang="zh-CN" altLang="zh-CN" sz="2800" b="1" dirty="0">
              <a:latin typeface="微软雅黑" panose="020B0503020204020204" charset="-122"/>
              <a:ea typeface="微软雅黑" panose="020B0503020204020204" charset="-122"/>
              <a:sym typeface="+mn-ea"/>
            </a:endParaRPr>
          </a:p>
        </p:txBody>
      </p:sp>
      <p:sp>
        <p:nvSpPr>
          <p:cNvPr id="14" name="文本框 13"/>
          <p:cNvSpPr txBox="1"/>
          <p:nvPr/>
        </p:nvSpPr>
        <p:spPr>
          <a:xfrm>
            <a:off x="4139565" y="930275"/>
            <a:ext cx="4834890"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zh-CN" sz="2400">
                <a:latin typeface="微软雅黑" panose="020B0503020204020204" charset="-122"/>
                <a:ea typeface="微软雅黑" panose="020B0503020204020204" charset="-122"/>
              </a:rPr>
              <a:t>谐波增压控制系统</a:t>
            </a:r>
            <a:endParaRPr lang="zh-CN" altLang="zh-CN" sz="2400">
              <a:latin typeface="微软雅黑" panose="020B0503020204020204" charset="-122"/>
              <a:ea typeface="微软雅黑" panose="020B0503020204020204" charset="-122"/>
            </a:endParaRPr>
          </a:p>
        </p:txBody>
      </p:sp>
      <p:sp>
        <p:nvSpPr>
          <p:cNvPr id="3" name="圆角矩形标注 2"/>
          <p:cNvSpPr/>
          <p:nvPr/>
        </p:nvSpPr>
        <p:spPr>
          <a:xfrm>
            <a:off x="1257935" y="4451985"/>
            <a:ext cx="9675495" cy="1378585"/>
          </a:xfrm>
          <a:prstGeom prst="wedgeRoundRectCallout">
            <a:avLst>
              <a:gd name="adj1" fmla="val 4156"/>
              <a:gd name="adj2" fmla="val -95084"/>
              <a:gd name="adj3" fmla="val 16667"/>
            </a:avLst>
          </a:prstGeom>
          <a:noFill/>
          <a:ln w="28575" cap="flat" cmpd="sng">
            <a:solidFill>
              <a:srgbClr val="FF0000"/>
            </a:solidFill>
            <a:prstDash val="solid"/>
            <a:miter/>
            <a:headEnd type="none" w="med" len="med"/>
            <a:tailEnd type="none" w="med" len="med"/>
          </a:ln>
        </p:spPr>
        <p:txBody>
          <a:bodyPr lIns="0" rIns="0"/>
          <a:p>
            <a:pPr algn="l">
              <a:lnSpc>
                <a:spcPct val="120000"/>
              </a:lnSpc>
            </a:pPr>
            <a:r>
              <a:rPr lang="zh-CN" altLang="en-US" sz="2400" spc="200" dirty="0">
                <a:uFillTx/>
                <a:latin typeface="微软雅黑" panose="020B0503020204020204" charset="-122"/>
                <a:ea typeface="微软雅黑" panose="020B0503020204020204" charset="-122"/>
                <a:cs typeface="微软雅黑" panose="020B0503020204020204" charset="-122"/>
                <a:sym typeface="+mn-ea"/>
              </a:rPr>
              <a:t>进气管长度</a:t>
            </a:r>
            <a:r>
              <a:rPr lang="zh-CN" altLang="en-US" sz="2400" b="1" spc="200" dirty="0">
                <a:uFillTx/>
                <a:latin typeface="微软雅黑" panose="020B0503020204020204" charset="-122"/>
                <a:ea typeface="微软雅黑" panose="020B0503020204020204" charset="-122"/>
                <a:cs typeface="微软雅黑" panose="020B0503020204020204" charset="-122"/>
                <a:sym typeface="+mn-ea"/>
              </a:rPr>
              <a:t>长</a:t>
            </a:r>
            <a:r>
              <a:rPr lang="zh-CN" altLang="en-US" sz="2400" spc="200" dirty="0">
                <a:uFillTx/>
                <a:latin typeface="微软雅黑" panose="020B0503020204020204" charset="-122"/>
                <a:ea typeface="微软雅黑" panose="020B0503020204020204" charset="-122"/>
                <a:cs typeface="微软雅黑" panose="020B0503020204020204" charset="-122"/>
                <a:sym typeface="+mn-ea"/>
              </a:rPr>
              <a:t>时，压力波波长长，可使发动机</a:t>
            </a:r>
            <a:r>
              <a:rPr lang="zh-CN" altLang="en-US" sz="2400" b="1" spc="200" dirty="0">
                <a:uFillTx/>
                <a:latin typeface="微软雅黑" panose="020B0503020204020204" charset="-122"/>
                <a:ea typeface="微软雅黑" panose="020B0503020204020204" charset="-122"/>
                <a:cs typeface="微软雅黑" panose="020B0503020204020204" charset="-122"/>
                <a:sym typeface="+mn-ea"/>
              </a:rPr>
              <a:t>中低速区</a:t>
            </a:r>
            <a:r>
              <a:rPr lang="zh-CN" altLang="en-US" sz="2400" spc="200" dirty="0">
                <a:uFillTx/>
                <a:latin typeface="微软雅黑" panose="020B0503020204020204" charset="-122"/>
                <a:ea typeface="微软雅黑" panose="020B0503020204020204" charset="-122"/>
                <a:cs typeface="微软雅黑" panose="020B0503020204020204" charset="-122"/>
                <a:sym typeface="+mn-ea"/>
              </a:rPr>
              <a:t>功率增大。</a:t>
            </a:r>
            <a:endParaRPr lang="zh-CN" altLang="en-US" sz="2400" spc="200" dirty="0">
              <a:uFillTx/>
              <a:latin typeface="微软雅黑" panose="020B0503020204020204" charset="-122"/>
              <a:ea typeface="微软雅黑" panose="020B0503020204020204" charset="-122"/>
              <a:cs typeface="微软雅黑" panose="020B0503020204020204" charset="-122"/>
              <a:sym typeface="+mn-ea"/>
            </a:endParaRPr>
          </a:p>
          <a:p>
            <a:pPr algn="l">
              <a:lnSpc>
                <a:spcPct val="160000"/>
              </a:lnSpc>
            </a:pPr>
            <a:r>
              <a:rPr lang="zh-CN" altLang="en-US" sz="2400" spc="200" dirty="0">
                <a:uFillTx/>
                <a:latin typeface="微软雅黑" panose="020B0503020204020204" charset="-122"/>
                <a:ea typeface="微软雅黑" panose="020B0503020204020204" charset="-122"/>
                <a:cs typeface="微软雅黑" panose="020B0503020204020204" charset="-122"/>
                <a:sym typeface="+mn-ea"/>
              </a:rPr>
              <a:t>进气管长度</a:t>
            </a:r>
            <a:r>
              <a:rPr lang="zh-CN" altLang="en-US" sz="2400" b="1" spc="200" dirty="0">
                <a:uFillTx/>
                <a:latin typeface="微软雅黑" panose="020B0503020204020204" charset="-122"/>
                <a:ea typeface="微软雅黑" panose="020B0503020204020204" charset="-122"/>
                <a:cs typeface="微软雅黑" panose="020B0503020204020204" charset="-122"/>
                <a:sym typeface="+mn-ea"/>
              </a:rPr>
              <a:t>短</a:t>
            </a:r>
            <a:r>
              <a:rPr lang="zh-CN" altLang="en-US" sz="2400" spc="200" dirty="0">
                <a:uFillTx/>
                <a:latin typeface="微软雅黑" panose="020B0503020204020204" charset="-122"/>
                <a:ea typeface="微软雅黑" panose="020B0503020204020204" charset="-122"/>
                <a:cs typeface="微软雅黑" panose="020B0503020204020204" charset="-122"/>
                <a:sym typeface="+mn-ea"/>
              </a:rPr>
              <a:t>时，压力波波长短，可使发动机</a:t>
            </a:r>
            <a:r>
              <a:rPr lang="zh-CN" altLang="en-US" sz="2400" b="1" spc="200" dirty="0">
                <a:uFillTx/>
                <a:latin typeface="微软雅黑" panose="020B0503020204020204" charset="-122"/>
                <a:ea typeface="微软雅黑" panose="020B0503020204020204" charset="-122"/>
                <a:cs typeface="微软雅黑" panose="020B0503020204020204" charset="-122"/>
                <a:sym typeface="+mn-ea"/>
              </a:rPr>
              <a:t>高速区</a:t>
            </a:r>
            <a:r>
              <a:rPr lang="zh-CN" altLang="en-US" sz="2400" spc="200" dirty="0">
                <a:uFillTx/>
                <a:latin typeface="微软雅黑" panose="020B0503020204020204" charset="-122"/>
                <a:ea typeface="微软雅黑" panose="020B0503020204020204" charset="-122"/>
                <a:cs typeface="微软雅黑" panose="020B0503020204020204" charset="-122"/>
                <a:sym typeface="+mn-ea"/>
              </a:rPr>
              <a:t>功率增大。</a:t>
            </a:r>
            <a:endParaRPr lang="zh-CN" altLang="en-US" sz="2400" spc="200" dirty="0">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descr="C:/DOCUME~1/ADMINI~1/LOCALS~1/Temp/%0$YS(5(`0D6T(FCV$CZ}0V.jpg"/>
          <p:cNvPicPr>
            <a:picLocks noChangeAspect="1"/>
          </p:cNvPicPr>
          <p:nvPr/>
        </p:nvPicPr>
        <p:blipFill>
          <a:blip r:embed="rId1" r:link="rId2">
            <a:clrChange>
              <a:clrFrom>
                <a:srgbClr val="FEF2DA"/>
              </a:clrFrom>
              <a:clrTo>
                <a:srgbClr val="FEF2DA">
                  <a:alpha val="0"/>
                </a:srgbClr>
              </a:clrTo>
            </a:clrChange>
          </a:blip>
          <a:stretch>
            <a:fillRect/>
          </a:stretch>
        </p:blipFill>
        <p:spPr>
          <a:xfrm>
            <a:off x="3769995" y="1966595"/>
            <a:ext cx="4417060" cy="231330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9615" y="42989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废气涡轮增压控制</a:t>
            </a:r>
            <a:endParaRPr lang="zh-CN" altLang="zh-CN" sz="2800" b="1" dirty="0">
              <a:latin typeface="微软雅黑" panose="020B0503020204020204" charset="-122"/>
              <a:ea typeface="微软雅黑" panose="020B0503020204020204" charset="-122"/>
              <a:sym typeface="+mn-ea"/>
            </a:endParaRPr>
          </a:p>
        </p:txBody>
      </p:sp>
      <p:grpSp>
        <p:nvGrpSpPr>
          <p:cNvPr id="6" name="组合 5"/>
          <p:cNvGrpSpPr/>
          <p:nvPr/>
        </p:nvGrpSpPr>
        <p:grpSpPr>
          <a:xfrm>
            <a:off x="1153795" y="2269490"/>
            <a:ext cx="2122805" cy="2119630"/>
            <a:chOff x="2116" y="3982"/>
            <a:chExt cx="3343" cy="3338"/>
          </a:xfrm>
        </p:grpSpPr>
        <p:grpSp>
          <p:nvGrpSpPr>
            <p:cNvPr id="96300" name="Group 44"/>
            <p:cNvGrpSpPr/>
            <p:nvPr/>
          </p:nvGrpSpPr>
          <p:grpSpPr bwMode="auto">
            <a:xfrm>
              <a:off x="2116" y="3982"/>
              <a:ext cx="3343" cy="3338"/>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5" name="文本框 4"/>
            <p:cNvSpPr txBox="1"/>
            <p:nvPr/>
          </p:nvSpPr>
          <p:spPr>
            <a:xfrm>
              <a:off x="2408" y="5041"/>
              <a:ext cx="2759" cy="1016"/>
            </a:xfrm>
            <a:prstGeom prst="rect">
              <a:avLst/>
            </a:prstGeom>
            <a:noFill/>
          </p:spPr>
          <p:txBody>
            <a:bodyPr wrap="square" rtlCol="0" anchor="t">
              <a:spAutoFit/>
            </a:bodyPr>
            <a:p>
              <a:pPr marL="0" marR="0" lvl="0" indent="0" algn="ctr" defTabSz="946150" rtl="0" eaLnBrk="1" fontAlgn="base" latinLnBrk="0" hangingPunct="1">
                <a:lnSpc>
                  <a:spcPct val="100000"/>
                </a:lnSpc>
                <a:spcBef>
                  <a:spcPct val="0"/>
                </a:spcBef>
                <a:spcAft>
                  <a:spcPct val="0"/>
                </a:spcAft>
                <a:buClrTx/>
                <a:buSzTx/>
                <a:buFontTx/>
                <a:buNone/>
                <a:defRPr/>
              </a:pPr>
              <a:r>
                <a:rPr lang="zh-CN" altLang="en-US" sz="36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rPr>
                <a:t>作用</a:t>
              </a:r>
              <a:endParaRPr lang="zh-CN" altLang="en-US" sz="36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endParaRPr>
            </a:p>
          </p:txBody>
        </p:sp>
      </p:grpSp>
      <p:sp>
        <p:nvSpPr>
          <p:cNvPr id="115714" name="等腰三角形 9"/>
          <p:cNvSpPr/>
          <p:nvPr/>
        </p:nvSpPr>
        <p:spPr>
          <a:xfrm rot="16200000" flipH="1" flipV="1">
            <a:off x="2263140" y="2806065"/>
            <a:ext cx="2425700" cy="1046480"/>
          </a:xfrm>
          <a:prstGeom prst="triangle">
            <a:avLst>
              <a:gd name="adj" fmla="val 50000"/>
            </a:avLst>
          </a:prstGeom>
          <a:gradFill rotWithShape="1">
            <a:gsLst>
              <a:gs pos="0">
                <a:schemeClr val="hlink"/>
              </a:gs>
              <a:gs pos="100000">
                <a:srgbClr val="FFFFFF">
                  <a:alpha val="0"/>
                </a:srgbClr>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grpSp>
        <p:nvGrpSpPr>
          <p:cNvPr id="25" name="组合 24"/>
          <p:cNvGrpSpPr/>
          <p:nvPr/>
        </p:nvGrpSpPr>
        <p:grpSpPr>
          <a:xfrm>
            <a:off x="4317365" y="2386330"/>
            <a:ext cx="6712585" cy="1796415"/>
            <a:chOff x="8427" y="1701"/>
            <a:chExt cx="9533" cy="1262"/>
          </a:xfrm>
        </p:grpSpPr>
        <p:sp>
          <p:nvSpPr>
            <p:cNvPr id="23" name="圆角矩形 45063"/>
            <p:cNvSpPr/>
            <p:nvPr/>
          </p:nvSpPr>
          <p:spPr>
            <a:xfrm>
              <a:off x="8427" y="1701"/>
              <a:ext cx="8750" cy="1262"/>
            </a:xfrm>
            <a:prstGeom prst="roundRect">
              <a:avLst>
                <a:gd name="adj" fmla="val 11505"/>
              </a:avLst>
            </a:prstGeom>
            <a:gradFill rotWithShape="1">
              <a:gsLst>
                <a:gs pos="0">
                  <a:schemeClr val="hlink"/>
                </a:gs>
                <a:gs pos="100000">
                  <a:srgbClr val="FFFFFF">
                    <a:alpha val="0"/>
                  </a:srgbClr>
                </a:gs>
              </a:gsLst>
              <a:lin ang="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12" name="文本框 11"/>
            <p:cNvSpPr txBox="1"/>
            <p:nvPr/>
          </p:nvSpPr>
          <p:spPr>
            <a:xfrm>
              <a:off x="8427" y="1747"/>
              <a:ext cx="9533" cy="1134"/>
            </a:xfrm>
            <a:prstGeom prst="rect">
              <a:avLst/>
            </a:prstGeom>
            <a:noFill/>
          </p:spPr>
          <p:txBody>
            <a:bodyPr wrap="square" rtlCol="0">
              <a:spAutoFit/>
            </a:bodyPr>
            <a:p>
              <a:pPr>
                <a:lnSpc>
                  <a:spcPct val="150000"/>
                </a:lnSpc>
              </a:pPr>
              <a:r>
                <a:rPr sz="2200" spc="200">
                  <a:uFillTx/>
                  <a:latin typeface="微软雅黑" panose="020B0503020204020204" charset="-122"/>
                  <a:ea typeface="微软雅黑" panose="020B0503020204020204" charset="-122"/>
                </a:rPr>
                <a:t>增压器将空气压缩，提高压力，增大空气密度，以提高发动机的充气量，达到提高发动机功率的目的。</a:t>
              </a:r>
              <a:endParaRPr sz="2200" spc="200">
                <a:uFillTx/>
                <a:latin typeface="微软雅黑" panose="020B0503020204020204" charset="-122"/>
                <a:ea typeface="微软雅黑" panose="020B0503020204020204" charset="-122"/>
              </a:endParaRPr>
            </a:p>
          </p:txBody>
        </p:sp>
      </p:grpSp>
      <p:sp>
        <p:nvSpPr>
          <p:cNvPr id="7" name="圆角矩形标注 6"/>
          <p:cNvSpPr/>
          <p:nvPr/>
        </p:nvSpPr>
        <p:spPr>
          <a:xfrm>
            <a:off x="1210310" y="4467225"/>
            <a:ext cx="9675495" cy="1600835"/>
          </a:xfrm>
          <a:prstGeom prst="wedgeRoundRectCallout">
            <a:avLst>
              <a:gd name="adj1" fmla="val 4156"/>
              <a:gd name="adj2" fmla="val -95084"/>
              <a:gd name="adj3" fmla="val 16667"/>
            </a:avLst>
          </a:prstGeom>
          <a:noFill/>
          <a:ln w="28575" cap="flat" cmpd="sng">
            <a:solidFill>
              <a:srgbClr val="FF0000"/>
            </a:solidFill>
            <a:prstDash val="solid"/>
            <a:miter/>
            <a:headEnd type="none" w="med" len="med"/>
            <a:tailEnd type="none" w="med" len="med"/>
          </a:ln>
        </p:spPr>
        <p:txBody>
          <a:bodyPr lIns="0" rIns="0"/>
          <a:p>
            <a:pPr algn="l">
              <a:lnSpc>
                <a:spcPct val="120000"/>
              </a:lnSpc>
            </a:pPr>
            <a:r>
              <a:rPr lang="zh-CN" altLang="en-US" sz="2400" spc="200" dirty="0">
                <a:uFillTx/>
                <a:latin typeface="微软雅黑" panose="020B0503020204020204" charset="-122"/>
                <a:ea typeface="微软雅黑" panose="020B0503020204020204" charset="-122"/>
                <a:cs typeface="微软雅黑" panose="020B0503020204020204" charset="-122"/>
                <a:sym typeface="+mn-ea"/>
              </a:rPr>
              <a:t>废气涡轮增压系统发动机与增压器没有任何机械关系，其压气机主要是内燃机的废气驱动涡轮来维持动力，通过增设空气冷却装置给高温压缩空气实施冷却。</a:t>
            </a:r>
            <a:endParaRPr lang="zh-CN" altLang="en-US" sz="2400" spc="200" dirty="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 calcmode="lin" valueType="num">
                                      <p:cBhvr>
                                        <p:cTn id="27" dur="500" fill="hold"/>
                                        <p:tgtEl>
                                          <p:spTgt spid="6"/>
                                        </p:tgtEl>
                                        <p:attrNameLst>
                                          <p:attrName>style.rotation</p:attrName>
                                        </p:attrNameLst>
                                      </p:cBhvr>
                                      <p:tavLst>
                                        <p:tav tm="0">
                                          <p:val>
                                            <p:fltVal val="360"/>
                                          </p:val>
                                        </p:tav>
                                        <p:tav tm="100000">
                                          <p:val>
                                            <p:fltVal val="0"/>
                                          </p:val>
                                        </p:tav>
                                      </p:tavLst>
                                    </p:anim>
                                    <p:animEffect transition="in" filter="fad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7" presetClass="entr" presetSubtype="10" fill="hold" grpId="0" nodeType="clickEffect">
                                  <p:stCondLst>
                                    <p:cond delay="0"/>
                                  </p:stCondLst>
                                  <p:childTnLst>
                                    <p:set>
                                      <p:cBhvr>
                                        <p:cTn id="32" dur="1" fill="hold">
                                          <p:stCondLst>
                                            <p:cond delay="0"/>
                                          </p:stCondLst>
                                        </p:cTn>
                                        <p:tgtEl>
                                          <p:spTgt spid="115714"/>
                                        </p:tgtEl>
                                        <p:attrNameLst>
                                          <p:attrName>style.visibility</p:attrName>
                                        </p:attrNameLst>
                                      </p:cBhvr>
                                      <p:to>
                                        <p:strVal val="visible"/>
                                      </p:to>
                                    </p:set>
                                    <p:anim calcmode="lin" valueType="num">
                                      <p:cBhvr>
                                        <p:cTn id="33" dur="500" fill="hold"/>
                                        <p:tgtEl>
                                          <p:spTgt spid="115714"/>
                                        </p:tgtEl>
                                        <p:attrNameLst>
                                          <p:attrName>ppt_w</p:attrName>
                                        </p:attrNameLst>
                                      </p:cBhvr>
                                      <p:tavLst>
                                        <p:tav tm="0">
                                          <p:val>
                                            <p:fltVal val="0"/>
                                          </p:val>
                                        </p:tav>
                                        <p:tav tm="100000">
                                          <p:val>
                                            <p:strVal val="#ppt_w"/>
                                          </p:val>
                                        </p:tav>
                                      </p:tavLst>
                                    </p:anim>
                                    <p:anim calcmode="lin" valueType="num">
                                      <p:cBhvr>
                                        <p:cTn id="34" dur="500" fill="hold"/>
                                        <p:tgtEl>
                                          <p:spTgt spid="115714"/>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nodeType="click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p:cTn id="39" dur="1000" fill="hold"/>
                                        <p:tgtEl>
                                          <p:spTgt spid="25"/>
                                        </p:tgtEl>
                                        <p:attrNameLst>
                                          <p:attrName>ppt_w</p:attrName>
                                        </p:attrNameLst>
                                      </p:cBhvr>
                                      <p:tavLst>
                                        <p:tav tm="0">
                                          <p:val>
                                            <p:strVal val="#ppt_w*0.70"/>
                                          </p:val>
                                        </p:tav>
                                        <p:tav tm="100000">
                                          <p:val>
                                            <p:strVal val="#ppt_w"/>
                                          </p:val>
                                        </p:tav>
                                      </p:tavLst>
                                    </p:anim>
                                    <p:anim calcmode="lin" valueType="num">
                                      <p:cBhvr>
                                        <p:cTn id="40" dur="1000" fill="hold"/>
                                        <p:tgtEl>
                                          <p:spTgt spid="25"/>
                                        </p:tgtEl>
                                        <p:attrNameLst>
                                          <p:attrName>ppt_h</p:attrName>
                                        </p:attrNameLst>
                                      </p:cBhvr>
                                      <p:tavLst>
                                        <p:tav tm="0">
                                          <p:val>
                                            <p:strVal val="#ppt_h"/>
                                          </p:val>
                                        </p:tav>
                                        <p:tav tm="100000">
                                          <p:val>
                                            <p:strVal val="#ppt_h"/>
                                          </p:val>
                                        </p:tav>
                                      </p:tavLst>
                                    </p:anim>
                                    <p:animEffect transition="in" filter="fade">
                                      <p:cBhvr>
                                        <p:cTn id="41" dur="1000"/>
                                        <p:tgtEl>
                                          <p:spTgt spid="2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500" fill="hold">
                                          <p:stCondLst>
                                            <p:cond delay="0"/>
                                          </p:stCondLst>
                                        </p:cTn>
                                        <p:tgtEl>
                                          <p:spTgt spid="7"/>
                                        </p:tgtEl>
                                        <p:attrNameLst>
                                          <p:attrName>style.visibility</p:attrName>
                                        </p:attrNameLst>
                                      </p:cBhvr>
                                      <p:to>
                                        <p:strVal val="visible"/>
                                      </p:to>
                                    </p:set>
                                    <p:animEffect transition="in" filter="wipe(up)">
                                      <p:cBhvr>
                                        <p:cTn id="4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5714" grpId="0" bldLvl="0" animBg="1"/>
      <p:bldP spid="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900045" y="2381885"/>
            <a:ext cx="1456690" cy="1456055"/>
            <a:chOff x="3259" y="4316"/>
            <a:chExt cx="3468" cy="3560"/>
          </a:xfrm>
        </p:grpSpPr>
        <p:grpSp>
          <p:nvGrpSpPr>
            <p:cNvPr id="96300" name="Group 44"/>
            <p:cNvGrpSpPr/>
            <p:nvPr/>
          </p:nvGrpSpPr>
          <p:grpSpPr bwMode="auto">
            <a:xfrm>
              <a:off x="3259" y="4316"/>
              <a:ext cx="3468" cy="3560"/>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124" y="1752"/>
                <a:ext cx="1192" cy="1131"/>
              </a:xfrm>
              <a:prstGeom prst="ellipse">
                <a:avLst/>
              </a:prstGeom>
              <a:solidFill>
                <a:srgbClr val="F2F2F2"/>
              </a:solidFill>
              <a:ln w="22225">
                <a:noFill/>
                <a:round/>
              </a:ln>
            </p:spPr>
            <p:txBody>
              <a:bodyPr anchor="ctr" anchorCtr="1"/>
              <a:lstStyle/>
              <a:p>
                <a:pPr marL="0" marR="0" lvl="0" indent="0" algn="ctr" defTabSz="94615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4" name="文本框 3"/>
            <p:cNvSpPr txBox="1"/>
            <p:nvPr/>
          </p:nvSpPr>
          <p:spPr>
            <a:xfrm>
              <a:off x="3941" y="5442"/>
              <a:ext cx="2508" cy="1427"/>
            </a:xfrm>
            <a:prstGeom prst="rect">
              <a:avLst/>
            </a:prstGeom>
            <a:noFill/>
          </p:spPr>
          <p:txBody>
            <a:bodyPr wrap="square" rtlCol="0" anchor="t">
              <a:spAutoFit/>
            </a:bodyPr>
            <a:p>
              <a:r>
                <a:rPr lang="zh-CN" altLang="en-US" sz="32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rPr>
                <a:t>优点</a:t>
              </a:r>
              <a:endParaRPr lang="zh-CN" altLang="en-US" sz="32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endParaRPr>
            </a:p>
          </p:txBody>
        </p:sp>
      </p:grpSp>
      <p:sp>
        <p:nvSpPr>
          <p:cNvPr id="3" name="矩形 2"/>
          <p:cNvSpPr/>
          <p:nvPr/>
        </p:nvSpPr>
        <p:spPr>
          <a:xfrm>
            <a:off x="729615" y="44513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废气涡轮增压控制</a:t>
            </a:r>
            <a:endParaRPr lang="zh-CN" altLang="zh-CN" sz="2800" b="1" dirty="0">
              <a:latin typeface="微软雅黑" panose="020B0503020204020204" charset="-122"/>
              <a:ea typeface="微软雅黑" panose="020B0503020204020204" charset="-122"/>
              <a:sym typeface="+mn-ea"/>
            </a:endParaRPr>
          </a:p>
        </p:txBody>
      </p:sp>
      <p:grpSp>
        <p:nvGrpSpPr>
          <p:cNvPr id="5" name="组合 4"/>
          <p:cNvGrpSpPr/>
          <p:nvPr/>
        </p:nvGrpSpPr>
        <p:grpSpPr>
          <a:xfrm>
            <a:off x="6929755" y="2382520"/>
            <a:ext cx="1456690" cy="1456055"/>
            <a:chOff x="3259" y="4316"/>
            <a:chExt cx="3468" cy="3560"/>
          </a:xfrm>
        </p:grpSpPr>
        <p:grpSp>
          <p:nvGrpSpPr>
            <p:cNvPr id="13" name="Group 44"/>
            <p:cNvGrpSpPr/>
            <p:nvPr/>
          </p:nvGrpSpPr>
          <p:grpSpPr bwMode="auto">
            <a:xfrm>
              <a:off x="3259" y="4316"/>
              <a:ext cx="3468" cy="3560"/>
              <a:chOff x="1898" y="1504"/>
              <a:chExt cx="1628" cy="1627"/>
            </a:xfrm>
          </p:grpSpPr>
          <p:sp>
            <p:nvSpPr>
              <p:cNvPr id="17"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18" name="Oval 5"/>
              <p:cNvSpPr>
                <a:spLocks noChangeArrowheads="1"/>
              </p:cNvSpPr>
              <p:nvPr/>
            </p:nvSpPr>
            <p:spPr bwMode="auto">
              <a:xfrm>
                <a:off x="2124" y="1752"/>
                <a:ext cx="1192" cy="1131"/>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19" name="文本框 18"/>
            <p:cNvSpPr txBox="1"/>
            <p:nvPr/>
          </p:nvSpPr>
          <p:spPr>
            <a:xfrm>
              <a:off x="3941" y="5442"/>
              <a:ext cx="2508" cy="1427"/>
            </a:xfrm>
            <a:prstGeom prst="rect">
              <a:avLst/>
            </a:prstGeom>
            <a:noFill/>
          </p:spPr>
          <p:txBody>
            <a:bodyPr wrap="square" rtlCol="0" anchor="t">
              <a:spAutoFit/>
            </a:bodyPr>
            <a:p>
              <a:r>
                <a:rPr lang="zh-CN" altLang="en-US" sz="32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rPr>
                <a:t>缺点</a:t>
              </a:r>
              <a:endParaRPr lang="zh-CN" altLang="en-US" sz="32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endParaRPr>
            </a:p>
          </p:txBody>
        </p:sp>
      </p:grpSp>
      <p:sp>
        <p:nvSpPr>
          <p:cNvPr id="20" name="圆角矩形标注 19"/>
          <p:cNvSpPr/>
          <p:nvPr/>
        </p:nvSpPr>
        <p:spPr>
          <a:xfrm>
            <a:off x="2018030" y="4482465"/>
            <a:ext cx="2635250" cy="1158875"/>
          </a:xfrm>
          <a:prstGeom prst="wedgeRoundRectCallout">
            <a:avLst>
              <a:gd name="adj1" fmla="val -6843"/>
              <a:gd name="adj2" fmla="val -108246"/>
              <a:gd name="adj3" fmla="val 16667"/>
            </a:avLst>
          </a:prstGeom>
          <a:noFill/>
          <a:ln w="28575" cap="flat" cmpd="sng">
            <a:solidFill>
              <a:srgbClr val="FF0000"/>
            </a:solidFill>
            <a:prstDash val="solid"/>
            <a:miter/>
            <a:headEnd type="none" w="med" len="med"/>
            <a:tailEnd type="none" w="med" len="med"/>
          </a:ln>
        </p:spPr>
        <p:txBody>
          <a:bodyPr lIns="0" rIns="0"/>
          <a:p>
            <a:pPr algn="l">
              <a:lnSpc>
                <a:spcPct val="120000"/>
              </a:lnSpc>
            </a:pPr>
            <a:r>
              <a:rPr lang="zh-CN" altLang="en-US" sz="2400" spc="200" dirty="0">
                <a:uFillTx/>
                <a:latin typeface="微软雅黑" panose="020B0503020204020204" charset="-122"/>
                <a:ea typeface="微软雅黑" panose="020B0503020204020204" charset="-122"/>
                <a:cs typeface="微软雅黑" panose="020B0503020204020204" charset="-122"/>
                <a:sym typeface="+mn-ea"/>
              </a:rPr>
              <a:t>提高的功效大于机械增压。</a:t>
            </a:r>
            <a:endParaRPr lang="zh-CN" altLang="en-US" sz="2400" spc="200" dirty="0">
              <a:uFillTx/>
              <a:latin typeface="微软雅黑" panose="020B0503020204020204" charset="-122"/>
              <a:ea typeface="微软雅黑" panose="020B0503020204020204" charset="-122"/>
              <a:cs typeface="微软雅黑" panose="020B0503020204020204" charset="-122"/>
              <a:sym typeface="+mn-ea"/>
            </a:endParaRPr>
          </a:p>
        </p:txBody>
      </p:sp>
      <p:sp>
        <p:nvSpPr>
          <p:cNvPr id="21" name="圆角矩形标注 20"/>
          <p:cNvSpPr/>
          <p:nvPr/>
        </p:nvSpPr>
        <p:spPr>
          <a:xfrm>
            <a:off x="6929755" y="4482465"/>
            <a:ext cx="2635250" cy="1600200"/>
          </a:xfrm>
          <a:prstGeom prst="wedgeRoundRectCallout">
            <a:avLst>
              <a:gd name="adj1" fmla="val 3566"/>
              <a:gd name="adj2" fmla="val -96944"/>
              <a:gd name="adj3" fmla="val 16667"/>
            </a:avLst>
          </a:prstGeom>
          <a:noFill/>
          <a:ln w="28575" cap="flat" cmpd="sng">
            <a:solidFill>
              <a:srgbClr val="FF0000"/>
            </a:solidFill>
            <a:prstDash val="solid"/>
            <a:miter/>
            <a:headEnd type="none" w="med" len="med"/>
            <a:tailEnd type="none" w="med" len="med"/>
          </a:ln>
        </p:spPr>
        <p:txBody>
          <a:bodyPr lIns="0" rIns="0"/>
          <a:p>
            <a:pPr marL="342900" indent="-342900" algn="l">
              <a:lnSpc>
                <a:spcPct val="120000"/>
              </a:lnSpc>
              <a:buFont typeface="Arial" panose="020B0604020202020204" pitchFamily="34" charset="0"/>
              <a:buChar char="•"/>
            </a:pPr>
            <a:r>
              <a:rPr lang="zh-CN" altLang="en-US" sz="2400" spc="200" dirty="0">
                <a:uFillTx/>
                <a:latin typeface="微软雅黑" panose="020B0503020204020204" charset="-122"/>
                <a:ea typeface="微软雅黑" panose="020B0503020204020204" charset="-122"/>
                <a:cs typeface="微软雅黑" panose="020B0503020204020204" charset="-122"/>
                <a:sym typeface="+mn-ea"/>
              </a:rPr>
              <a:t>“涡轮迟滞”</a:t>
            </a:r>
            <a:endParaRPr lang="zh-CN" altLang="en-US" sz="2400" spc="200" dirty="0">
              <a:uFillTx/>
              <a:latin typeface="微软雅黑" panose="020B0503020204020204" charset="-122"/>
              <a:ea typeface="微软雅黑" panose="020B0503020204020204" charset="-122"/>
              <a:cs typeface="微软雅黑" panose="020B0503020204020204" charset="-122"/>
              <a:sym typeface="+mn-ea"/>
            </a:endParaRPr>
          </a:p>
          <a:p>
            <a:pPr marL="342900" indent="-342900" algn="l">
              <a:lnSpc>
                <a:spcPct val="120000"/>
              </a:lnSpc>
              <a:buFont typeface="Arial" panose="020B0604020202020204" pitchFamily="34" charset="0"/>
              <a:buChar char="•"/>
            </a:pPr>
            <a:r>
              <a:rPr lang="zh-CN" altLang="en-US" sz="2400" spc="200" dirty="0">
                <a:uFillTx/>
                <a:latin typeface="微软雅黑" panose="020B0503020204020204" charset="-122"/>
                <a:ea typeface="微软雅黑" panose="020B0503020204020204" charset="-122"/>
                <a:cs typeface="微软雅黑" panose="020B0503020204020204" charset="-122"/>
                <a:sym typeface="+mn-ea"/>
              </a:rPr>
              <a:t>影响气缸排气的顺畅性</a:t>
            </a:r>
            <a:endParaRPr lang="zh-CN" altLang="en-US" sz="2400" spc="200" dirty="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80">
                                          <p:stCondLst>
                                            <p:cond delay="0"/>
                                          </p:stCondLst>
                                        </p:cTn>
                                        <p:tgtEl>
                                          <p:spTgt spid="3"/>
                                        </p:tgtEl>
                                      </p:cBhvr>
                                    </p:animEffect>
                                    <p:anim calcmode="lin" valueType="num">
                                      <p:cBhvr>
                                        <p:cTn id="1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1" dur="26">
                                          <p:stCondLst>
                                            <p:cond delay="650"/>
                                          </p:stCondLst>
                                        </p:cTn>
                                        <p:tgtEl>
                                          <p:spTgt spid="3"/>
                                        </p:tgtEl>
                                      </p:cBhvr>
                                      <p:to x="100000" y="60000"/>
                                    </p:animScale>
                                    <p:animScale>
                                      <p:cBhvr>
                                        <p:cTn id="22" dur="166" decel="50000">
                                          <p:stCondLst>
                                            <p:cond delay="676"/>
                                          </p:stCondLst>
                                        </p:cTn>
                                        <p:tgtEl>
                                          <p:spTgt spid="3"/>
                                        </p:tgtEl>
                                      </p:cBhvr>
                                      <p:to x="100000" y="100000"/>
                                    </p:animScale>
                                    <p:animScale>
                                      <p:cBhvr>
                                        <p:cTn id="23" dur="26">
                                          <p:stCondLst>
                                            <p:cond delay="1312"/>
                                          </p:stCondLst>
                                        </p:cTn>
                                        <p:tgtEl>
                                          <p:spTgt spid="3"/>
                                        </p:tgtEl>
                                      </p:cBhvr>
                                      <p:to x="100000" y="80000"/>
                                    </p:animScale>
                                    <p:animScale>
                                      <p:cBhvr>
                                        <p:cTn id="24" dur="166" decel="50000">
                                          <p:stCondLst>
                                            <p:cond delay="1338"/>
                                          </p:stCondLst>
                                        </p:cTn>
                                        <p:tgtEl>
                                          <p:spTgt spid="3"/>
                                        </p:tgtEl>
                                      </p:cBhvr>
                                      <p:to x="100000" y="100000"/>
                                    </p:animScale>
                                    <p:animScale>
                                      <p:cBhvr>
                                        <p:cTn id="25" dur="26">
                                          <p:stCondLst>
                                            <p:cond delay="1642"/>
                                          </p:stCondLst>
                                        </p:cTn>
                                        <p:tgtEl>
                                          <p:spTgt spid="3"/>
                                        </p:tgtEl>
                                      </p:cBhvr>
                                      <p:to x="100000" y="90000"/>
                                    </p:animScale>
                                    <p:animScale>
                                      <p:cBhvr>
                                        <p:cTn id="26" dur="166" decel="50000">
                                          <p:stCondLst>
                                            <p:cond delay="1668"/>
                                          </p:stCondLst>
                                        </p:cTn>
                                        <p:tgtEl>
                                          <p:spTgt spid="3"/>
                                        </p:tgtEl>
                                      </p:cBhvr>
                                      <p:to x="100000" y="100000"/>
                                    </p:animScale>
                                    <p:animScale>
                                      <p:cBhvr>
                                        <p:cTn id="27" dur="26">
                                          <p:stCondLst>
                                            <p:cond delay="1808"/>
                                          </p:stCondLst>
                                        </p:cTn>
                                        <p:tgtEl>
                                          <p:spTgt spid="3"/>
                                        </p:tgtEl>
                                      </p:cBhvr>
                                      <p:to x="100000" y="95000"/>
                                    </p:animScale>
                                    <p:animScale>
                                      <p:cBhvr>
                                        <p:cTn id="28" dur="166" decel="50000">
                                          <p:stCondLst>
                                            <p:cond delay="1834"/>
                                          </p:stCondLst>
                                        </p:cTn>
                                        <p:tgtEl>
                                          <p:spTgt spid="3"/>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 calcmode="lin" valueType="num">
                                      <p:cBhvr>
                                        <p:cTn id="35" dur="500" fill="hold"/>
                                        <p:tgtEl>
                                          <p:spTgt spid="5"/>
                                        </p:tgtEl>
                                        <p:attrNameLst>
                                          <p:attrName>style.rotation</p:attrName>
                                        </p:attrNameLst>
                                      </p:cBhvr>
                                      <p:tavLst>
                                        <p:tav tm="0">
                                          <p:val>
                                            <p:fltVal val="360"/>
                                          </p:val>
                                        </p:tav>
                                        <p:tav tm="100000">
                                          <p:val>
                                            <p:fltVal val="0"/>
                                          </p:val>
                                        </p:tav>
                                      </p:tavLst>
                                    </p:anim>
                                    <p:animEffect transition="in" filter="fade">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500"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500" fill="hold">
                                          <p:stCondLst>
                                            <p:cond delay="0"/>
                                          </p:stCondLst>
                                        </p:cTn>
                                        <p:tgtEl>
                                          <p:spTgt spid="21"/>
                                        </p:tgtEl>
                                        <p:attrNameLst>
                                          <p:attrName>style.visibility</p:attrName>
                                        </p:attrNameLst>
                                      </p:cBhvr>
                                      <p:to>
                                        <p:strVal val="visible"/>
                                      </p:to>
                                    </p:set>
                                    <p:animEffect transition="in" filter="wipe(up)">
                                      <p:cBhvr>
                                        <p:cTn id="4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bldLvl="0" animBg="1"/>
      <p:bldP spid="2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29615" y="44513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废气涡轮增压控制</a:t>
            </a:r>
            <a:endParaRPr lang="zh-CN" altLang="zh-CN" sz="2800" b="1" dirty="0">
              <a:latin typeface="微软雅黑" panose="020B0503020204020204" charset="-122"/>
              <a:ea typeface="微软雅黑" panose="020B0503020204020204" charset="-122"/>
              <a:sym typeface="+mn-ea"/>
            </a:endParaRPr>
          </a:p>
        </p:txBody>
      </p:sp>
      <p:pic>
        <p:nvPicPr>
          <p:cNvPr id="99352" name="图片 396313"/>
          <p:cNvPicPr>
            <a:picLocks noChangeAspect="1"/>
          </p:cNvPicPr>
          <p:nvPr/>
        </p:nvPicPr>
        <p:blipFill>
          <a:blip r:embed="rId1"/>
          <a:stretch>
            <a:fillRect/>
          </a:stretch>
        </p:blipFill>
        <p:spPr>
          <a:xfrm>
            <a:off x="2810510" y="1784985"/>
            <a:ext cx="6266180" cy="4083685"/>
          </a:xfrm>
          <a:prstGeom prst="rect">
            <a:avLst/>
          </a:prstGeom>
          <a:noFill/>
          <a:ln w="9525">
            <a:noFill/>
          </a:ln>
        </p:spPr>
      </p:pic>
      <p:sp>
        <p:nvSpPr>
          <p:cNvPr id="7" name="圆角矩形 6"/>
          <p:cNvSpPr/>
          <p:nvPr/>
        </p:nvSpPr>
        <p:spPr>
          <a:xfrm>
            <a:off x="3503295" y="2334260"/>
            <a:ext cx="996315" cy="336550"/>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圆角矩形 1"/>
          <p:cNvSpPr/>
          <p:nvPr/>
        </p:nvSpPr>
        <p:spPr>
          <a:xfrm>
            <a:off x="2705100" y="4133850"/>
            <a:ext cx="996315" cy="336550"/>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圆角矩形 7"/>
          <p:cNvSpPr/>
          <p:nvPr/>
        </p:nvSpPr>
        <p:spPr>
          <a:xfrm>
            <a:off x="3172460" y="3147060"/>
            <a:ext cx="996315" cy="336550"/>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6343015" y="1882140"/>
            <a:ext cx="996315" cy="336550"/>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par>
                                <p:cTn id="21" presetID="42" presetClass="entr" presetSubtype="0" fill="hold" nodeType="withEffect">
                                  <p:stCondLst>
                                    <p:cond delay="0"/>
                                  </p:stCondLst>
                                  <p:childTnLst>
                                    <p:set>
                                      <p:cBhvr>
                                        <p:cTn id="22" dur="1" fill="hold">
                                          <p:stCondLst>
                                            <p:cond delay="0"/>
                                          </p:stCondLst>
                                        </p:cTn>
                                        <p:tgtEl>
                                          <p:spTgt spid="99352"/>
                                        </p:tgtEl>
                                        <p:attrNameLst>
                                          <p:attrName>style.visibility</p:attrName>
                                        </p:attrNameLst>
                                      </p:cBhvr>
                                      <p:to>
                                        <p:strVal val="visible"/>
                                      </p:to>
                                    </p:set>
                                    <p:animEffect transition="in" filter="fade">
                                      <p:cBhvr>
                                        <p:cTn id="23" dur="1000"/>
                                        <p:tgtEl>
                                          <p:spTgt spid="99352"/>
                                        </p:tgtEl>
                                      </p:cBhvr>
                                    </p:animEffect>
                                    <p:anim calcmode="lin" valueType="num">
                                      <p:cBhvr>
                                        <p:cTn id="24" dur="1000" fill="hold"/>
                                        <p:tgtEl>
                                          <p:spTgt spid="99352"/>
                                        </p:tgtEl>
                                        <p:attrNameLst>
                                          <p:attrName>ppt_x</p:attrName>
                                        </p:attrNameLst>
                                      </p:cBhvr>
                                      <p:tavLst>
                                        <p:tav tm="0">
                                          <p:val>
                                            <p:strVal val="#ppt_x"/>
                                          </p:val>
                                        </p:tav>
                                        <p:tav tm="100000">
                                          <p:val>
                                            <p:strVal val="#ppt_x"/>
                                          </p:val>
                                        </p:tav>
                                      </p:tavLst>
                                    </p:anim>
                                    <p:anim calcmode="lin" valueType="num">
                                      <p:cBhvr>
                                        <p:cTn id="25" dur="1000" fill="hold"/>
                                        <p:tgtEl>
                                          <p:spTgt spid="9935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1" presetClass="entr" presetSubtype="1" fill="hold" grpId="0" nodeType="afterEffect">
                                  <p:stCondLst>
                                    <p:cond delay="0"/>
                                  </p:stCondLst>
                                  <p:childTnLst>
                                    <p:set>
                                      <p:cBhvr>
                                        <p:cTn id="28" dur="1000" fill="hold">
                                          <p:stCondLst>
                                            <p:cond delay="0"/>
                                          </p:stCondLst>
                                        </p:cTn>
                                        <p:tgtEl>
                                          <p:spTgt spid="7"/>
                                        </p:tgtEl>
                                        <p:attrNameLst>
                                          <p:attrName>style.visibility</p:attrName>
                                        </p:attrNameLst>
                                      </p:cBhvr>
                                      <p:to>
                                        <p:strVal val="visible"/>
                                      </p:to>
                                    </p:set>
                                    <p:animEffect transition="in" filter="wheel(1)">
                                      <p:cBhvr>
                                        <p:cTn id="29" dur="1000"/>
                                        <p:tgtEl>
                                          <p:spTgt spid="7"/>
                                        </p:tgtEl>
                                      </p:cBhvr>
                                    </p:animEffect>
                                  </p:childTnLst>
                                </p:cTn>
                              </p:par>
                            </p:childTnLst>
                          </p:cTn>
                        </p:par>
                        <p:par>
                          <p:cTn id="30" fill="hold">
                            <p:stCondLst>
                              <p:cond delay="3000"/>
                            </p:stCondLst>
                            <p:childTnLst>
                              <p:par>
                                <p:cTn id="31" presetID="21" presetClass="entr" presetSubtype="1" fill="hold" grpId="0" nodeType="afterEffect">
                                  <p:stCondLst>
                                    <p:cond delay="0"/>
                                  </p:stCondLst>
                                  <p:childTnLst>
                                    <p:set>
                                      <p:cBhvr>
                                        <p:cTn id="32" dur="1000" fill="hold">
                                          <p:stCondLst>
                                            <p:cond delay="0"/>
                                          </p:stCondLst>
                                        </p:cTn>
                                        <p:tgtEl>
                                          <p:spTgt spid="2"/>
                                        </p:tgtEl>
                                        <p:attrNameLst>
                                          <p:attrName>style.visibility</p:attrName>
                                        </p:attrNameLst>
                                      </p:cBhvr>
                                      <p:to>
                                        <p:strVal val="visible"/>
                                      </p:to>
                                    </p:set>
                                    <p:animEffect transition="in" filter="wheel(1)">
                                      <p:cBhvr>
                                        <p:cTn id="33" dur="1000"/>
                                        <p:tgtEl>
                                          <p:spTgt spid="2"/>
                                        </p:tgtEl>
                                      </p:cBhvr>
                                    </p:animEffect>
                                  </p:childTnLst>
                                </p:cTn>
                              </p:par>
                            </p:childTnLst>
                          </p:cTn>
                        </p:par>
                        <p:par>
                          <p:cTn id="34" fill="hold">
                            <p:stCondLst>
                              <p:cond delay="4000"/>
                            </p:stCondLst>
                            <p:childTnLst>
                              <p:par>
                                <p:cTn id="35" presetID="21" presetClass="entr" presetSubtype="1" fill="hold" grpId="0" nodeType="afterEffect">
                                  <p:stCondLst>
                                    <p:cond delay="0"/>
                                  </p:stCondLst>
                                  <p:childTnLst>
                                    <p:set>
                                      <p:cBhvr>
                                        <p:cTn id="36" dur="1000" fill="hold">
                                          <p:stCondLst>
                                            <p:cond delay="0"/>
                                          </p:stCondLst>
                                        </p:cTn>
                                        <p:tgtEl>
                                          <p:spTgt spid="8"/>
                                        </p:tgtEl>
                                        <p:attrNameLst>
                                          <p:attrName>style.visibility</p:attrName>
                                        </p:attrNameLst>
                                      </p:cBhvr>
                                      <p:to>
                                        <p:strVal val="visible"/>
                                      </p:to>
                                    </p:set>
                                    <p:animEffect transition="in" filter="wheel(1)">
                                      <p:cBhvr>
                                        <p:cTn id="37" dur="1000"/>
                                        <p:tgtEl>
                                          <p:spTgt spid="8"/>
                                        </p:tgtEl>
                                      </p:cBhvr>
                                    </p:animEffect>
                                  </p:childTnLst>
                                </p:cTn>
                              </p:par>
                            </p:childTnLst>
                          </p:cTn>
                        </p:par>
                        <p:par>
                          <p:cTn id="38" fill="hold">
                            <p:stCondLst>
                              <p:cond delay="5000"/>
                            </p:stCondLst>
                            <p:childTnLst>
                              <p:par>
                                <p:cTn id="39" presetID="21" presetClass="entr" presetSubtype="1" fill="hold" grpId="0" nodeType="afterEffect">
                                  <p:stCondLst>
                                    <p:cond delay="0"/>
                                  </p:stCondLst>
                                  <p:childTnLst>
                                    <p:set>
                                      <p:cBhvr>
                                        <p:cTn id="40" dur="1000" fill="hold">
                                          <p:stCondLst>
                                            <p:cond delay="0"/>
                                          </p:stCondLst>
                                        </p:cTn>
                                        <p:tgtEl>
                                          <p:spTgt spid="9"/>
                                        </p:tgtEl>
                                        <p:attrNameLst>
                                          <p:attrName>style.visibility</p:attrName>
                                        </p:attrNameLst>
                                      </p:cBhvr>
                                      <p:to>
                                        <p:strVal val="visible"/>
                                      </p:to>
                                    </p:set>
                                    <p:animEffect transition="in" filter="wheel(1)">
                                      <p:cBhvr>
                                        <p:cTn id="4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ldLvl="0" animBg="1"/>
      <p:bldP spid="2" grpId="0" bldLvl="0" animBg="1"/>
      <p:bldP spid="8" grpId="0" bldLvl="0" animBg="1"/>
      <p:bldP spid="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29615" y="44513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废气涡轮增压控制</a:t>
            </a:r>
            <a:endParaRPr lang="zh-CN" altLang="zh-CN" sz="2800" b="1" dirty="0">
              <a:latin typeface="微软雅黑" panose="020B0503020204020204" charset="-122"/>
              <a:ea typeface="微软雅黑" panose="020B0503020204020204" charset="-122"/>
              <a:sym typeface="+mn-ea"/>
            </a:endParaRPr>
          </a:p>
        </p:txBody>
      </p:sp>
      <p:sp>
        <p:nvSpPr>
          <p:cNvPr id="14" name="文本框 13"/>
          <p:cNvSpPr txBox="1"/>
          <p:nvPr/>
        </p:nvSpPr>
        <p:spPr>
          <a:xfrm>
            <a:off x="4139565" y="930275"/>
            <a:ext cx="4834890"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涡轮增压器</a:t>
            </a:r>
            <a:endParaRPr lang="zh-CN" altLang="en-US" sz="2400">
              <a:latin typeface="微软雅黑" panose="020B0503020204020204" charset="-122"/>
              <a:ea typeface="微软雅黑" panose="020B0503020204020204" charset="-122"/>
            </a:endParaRPr>
          </a:p>
        </p:txBody>
      </p:sp>
      <p:pic>
        <p:nvPicPr>
          <p:cNvPr id="100376" name="图片 400409"/>
          <p:cNvPicPr>
            <a:picLocks noChangeAspect="1"/>
          </p:cNvPicPr>
          <p:nvPr/>
        </p:nvPicPr>
        <p:blipFill>
          <a:blip r:embed="rId1"/>
          <a:stretch>
            <a:fillRect/>
          </a:stretch>
        </p:blipFill>
        <p:spPr>
          <a:xfrm>
            <a:off x="2447290" y="1908175"/>
            <a:ext cx="6747510" cy="3288030"/>
          </a:xfrm>
          <a:prstGeom prst="rect">
            <a:avLst/>
          </a:prstGeom>
          <a:noFill/>
          <a:ln w="9525">
            <a:noFill/>
          </a:ln>
        </p:spPr>
      </p:pic>
      <p:sp>
        <p:nvSpPr>
          <p:cNvPr id="4" name="椭圆 3"/>
          <p:cNvSpPr/>
          <p:nvPr/>
        </p:nvSpPr>
        <p:spPr>
          <a:xfrm>
            <a:off x="7496810" y="2782570"/>
            <a:ext cx="746760" cy="1539240"/>
          </a:xfrm>
          <a:prstGeom prst="ellipse">
            <a:avLst/>
          </a:prstGeom>
          <a:noFill/>
          <a:ln w="57150">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6750050" y="2659380"/>
            <a:ext cx="746760" cy="1539240"/>
          </a:xfrm>
          <a:prstGeom prst="ellipse">
            <a:avLst/>
          </a:prstGeom>
          <a:noFill/>
          <a:ln w="57150">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标注 19"/>
          <p:cNvSpPr/>
          <p:nvPr/>
        </p:nvSpPr>
        <p:spPr>
          <a:xfrm>
            <a:off x="8386445" y="4716780"/>
            <a:ext cx="2635250" cy="1116330"/>
          </a:xfrm>
          <a:prstGeom prst="wedgeRoundRectCallout">
            <a:avLst>
              <a:gd name="adj1" fmla="val -69301"/>
              <a:gd name="adj2" fmla="val -62812"/>
              <a:gd name="adj3" fmla="val 16667"/>
            </a:avLst>
          </a:prstGeom>
          <a:solidFill>
            <a:schemeClr val="bg1"/>
          </a:solidFill>
          <a:ln w="28575" cap="flat" cmpd="sng">
            <a:solidFill>
              <a:srgbClr val="FF0000"/>
            </a:solidFill>
            <a:prstDash val="solid"/>
            <a:miter/>
            <a:headEnd type="none" w="med" len="med"/>
            <a:tailEnd type="none" w="med" len="med"/>
          </a:ln>
        </p:spPr>
        <p:txBody>
          <a:bodyPr lIns="0" rIns="0"/>
          <a:p>
            <a:pPr algn="l">
              <a:lnSpc>
                <a:spcPct val="120000"/>
              </a:lnSpc>
            </a:pPr>
            <a:r>
              <a:rPr lang="zh-CN" altLang="en-US" sz="2200" spc="200" dirty="0">
                <a:uFillTx/>
                <a:latin typeface="微软雅黑" panose="020B0503020204020204" charset="-122"/>
                <a:ea typeface="微软雅黑" panose="020B0503020204020204" charset="-122"/>
                <a:cs typeface="微软雅黑" panose="020B0503020204020204" charset="-122"/>
                <a:sym typeface="+mn-ea"/>
              </a:rPr>
              <a:t>涡轮机进气口与排气歧管相连。</a:t>
            </a:r>
            <a:endParaRPr lang="zh-CN" altLang="en-US" sz="2200" spc="200" dirty="0">
              <a:uFillTx/>
              <a:latin typeface="微软雅黑" panose="020B0503020204020204" charset="-122"/>
              <a:ea typeface="微软雅黑" panose="020B0503020204020204" charset="-122"/>
              <a:cs typeface="微软雅黑" panose="020B0503020204020204" charset="-122"/>
              <a:sym typeface="+mn-ea"/>
            </a:endParaRPr>
          </a:p>
        </p:txBody>
      </p:sp>
      <p:sp>
        <p:nvSpPr>
          <p:cNvPr id="6" name="圆角矩形标注 5"/>
          <p:cNvSpPr/>
          <p:nvPr/>
        </p:nvSpPr>
        <p:spPr>
          <a:xfrm>
            <a:off x="9128125" y="2658745"/>
            <a:ext cx="2635250" cy="1404620"/>
          </a:xfrm>
          <a:prstGeom prst="wedgeRoundRectCallout">
            <a:avLst>
              <a:gd name="adj1" fmla="val -58891"/>
              <a:gd name="adj2" fmla="val 20750"/>
              <a:gd name="adj3" fmla="val 16667"/>
            </a:avLst>
          </a:prstGeom>
          <a:solidFill>
            <a:schemeClr val="bg1"/>
          </a:solidFill>
          <a:ln w="28575" cap="flat" cmpd="sng">
            <a:solidFill>
              <a:srgbClr val="FF0000"/>
            </a:solidFill>
            <a:prstDash val="solid"/>
            <a:miter/>
            <a:headEnd type="none" w="med" len="med"/>
            <a:tailEnd type="none" w="med" len="med"/>
          </a:ln>
        </p:spPr>
        <p:txBody>
          <a:bodyPr lIns="0" rIns="0"/>
          <a:p>
            <a:pPr algn="l">
              <a:lnSpc>
                <a:spcPct val="120000"/>
              </a:lnSpc>
            </a:pPr>
            <a:r>
              <a:rPr lang="zh-CN" altLang="en-US" sz="2200" spc="200" dirty="0">
                <a:uFillTx/>
                <a:latin typeface="微软雅黑" panose="020B0503020204020204" charset="-122"/>
                <a:ea typeface="微软雅黑" panose="020B0503020204020204" charset="-122"/>
                <a:cs typeface="微软雅黑" panose="020B0503020204020204" charset="-122"/>
                <a:sym typeface="+mn-ea"/>
              </a:rPr>
              <a:t>排气口接在排气管上，废气由此排入大气。</a:t>
            </a:r>
            <a:endParaRPr lang="zh-CN" altLang="en-US" sz="2200" spc="200" dirty="0">
              <a:uFillTx/>
              <a:latin typeface="微软雅黑" panose="020B0503020204020204" charset="-122"/>
              <a:ea typeface="微软雅黑" panose="020B0503020204020204" charset="-122"/>
              <a:cs typeface="微软雅黑" panose="020B0503020204020204" charset="-122"/>
              <a:sym typeface="+mn-ea"/>
            </a:endParaRPr>
          </a:p>
        </p:txBody>
      </p:sp>
      <p:sp>
        <p:nvSpPr>
          <p:cNvPr id="10" name="圆角矩形标注 9"/>
          <p:cNvSpPr/>
          <p:nvPr/>
        </p:nvSpPr>
        <p:spPr>
          <a:xfrm>
            <a:off x="7496810" y="930275"/>
            <a:ext cx="2635250" cy="1116330"/>
          </a:xfrm>
          <a:prstGeom prst="wedgeRoundRectCallout">
            <a:avLst>
              <a:gd name="adj1" fmla="val -57156"/>
              <a:gd name="adj2" fmla="val 129692"/>
              <a:gd name="adj3" fmla="val 16667"/>
            </a:avLst>
          </a:prstGeom>
          <a:solidFill>
            <a:schemeClr val="bg1"/>
          </a:solidFill>
          <a:ln w="28575" cap="flat" cmpd="sng">
            <a:solidFill>
              <a:srgbClr val="FF0000"/>
            </a:solidFill>
            <a:prstDash val="solid"/>
            <a:miter/>
            <a:headEnd type="none" w="med" len="med"/>
            <a:tailEnd type="none" w="med" len="med"/>
          </a:ln>
        </p:spPr>
        <p:txBody>
          <a:bodyPr lIns="0" rIns="0"/>
          <a:p>
            <a:pPr algn="l">
              <a:lnSpc>
                <a:spcPct val="120000"/>
              </a:lnSpc>
            </a:pPr>
            <a:r>
              <a:rPr lang="zh-CN" altLang="en-US" sz="2200" spc="200" dirty="0">
                <a:uFillTx/>
                <a:latin typeface="微软雅黑" panose="020B0503020204020204" charset="-122"/>
                <a:ea typeface="微软雅黑" panose="020B0503020204020204" charset="-122"/>
                <a:cs typeface="微软雅黑" panose="020B0503020204020204" charset="-122"/>
                <a:sym typeface="+mn-ea"/>
              </a:rPr>
              <a:t>压气机进气口与空气滤清器管道相连。</a:t>
            </a:r>
            <a:endParaRPr lang="zh-CN" altLang="en-US" sz="2200" spc="200" dirty="0">
              <a:uFillTx/>
              <a:latin typeface="微软雅黑" panose="020B0503020204020204" charset="-122"/>
              <a:ea typeface="微软雅黑" panose="020B0503020204020204" charset="-122"/>
              <a:cs typeface="微软雅黑" panose="020B0503020204020204" charset="-122"/>
              <a:sym typeface="+mn-ea"/>
            </a:endParaRPr>
          </a:p>
        </p:txBody>
      </p:sp>
      <p:sp>
        <p:nvSpPr>
          <p:cNvPr id="11" name="圆角矩形标注 10"/>
          <p:cNvSpPr/>
          <p:nvPr/>
        </p:nvSpPr>
        <p:spPr>
          <a:xfrm>
            <a:off x="3124835" y="5236210"/>
            <a:ext cx="4539615" cy="1116330"/>
          </a:xfrm>
          <a:prstGeom prst="wedgeRoundRectCallout">
            <a:avLst>
              <a:gd name="adj1" fmla="val 45369"/>
              <a:gd name="adj2" fmla="val -177474"/>
              <a:gd name="adj3" fmla="val 16667"/>
            </a:avLst>
          </a:prstGeom>
          <a:noFill/>
          <a:ln w="28575" cap="flat" cmpd="sng">
            <a:solidFill>
              <a:srgbClr val="FF0000"/>
            </a:solidFill>
            <a:prstDash val="solid"/>
            <a:miter/>
            <a:headEnd type="none" w="med" len="med"/>
            <a:tailEnd type="none" w="med" len="med"/>
          </a:ln>
          <a:extLst>
            <a:ext uri="{909E8E84-426E-40DD-AFC4-6F175D3DCCD1}">
              <a14:hiddenFill xmlns:a14="http://schemas.microsoft.com/office/drawing/2010/main">
                <a:solidFill>
                  <a:schemeClr val="bg1"/>
                </a:solidFill>
              </a14:hiddenFill>
            </a:ext>
          </a:extLst>
        </p:spPr>
        <p:txBody>
          <a:bodyPr lIns="0" rIns="0"/>
          <a:p>
            <a:pPr algn="l">
              <a:lnSpc>
                <a:spcPct val="120000"/>
              </a:lnSpc>
            </a:pPr>
            <a:r>
              <a:rPr lang="zh-CN" altLang="en-US" sz="2200" spc="200" dirty="0">
                <a:uFillTx/>
                <a:latin typeface="微软雅黑" panose="020B0503020204020204" charset="-122"/>
                <a:ea typeface="微软雅黑" panose="020B0503020204020204" charset="-122"/>
                <a:cs typeface="微软雅黑" panose="020B0503020204020204" charset="-122"/>
                <a:sym typeface="+mn-ea"/>
              </a:rPr>
              <a:t>涡轮和叶轮分别装在涡轮机和压气机内，二者同轴刚性连接。</a:t>
            </a:r>
            <a:endParaRPr lang="zh-CN" altLang="en-US" sz="2200" spc="200" dirty="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par>
                                <p:cTn id="21" presetID="42" presetClass="entr" presetSubtype="0" fill="hold" nodeType="withEffect">
                                  <p:stCondLst>
                                    <p:cond delay="0"/>
                                  </p:stCondLst>
                                  <p:childTnLst>
                                    <p:set>
                                      <p:cBhvr>
                                        <p:cTn id="22" dur="1" fill="hold">
                                          <p:stCondLst>
                                            <p:cond delay="0"/>
                                          </p:stCondLst>
                                        </p:cTn>
                                        <p:tgtEl>
                                          <p:spTgt spid="100376"/>
                                        </p:tgtEl>
                                        <p:attrNameLst>
                                          <p:attrName>style.visibility</p:attrName>
                                        </p:attrNameLst>
                                      </p:cBhvr>
                                      <p:to>
                                        <p:strVal val="visible"/>
                                      </p:to>
                                    </p:set>
                                    <p:animEffect transition="in" filter="fade">
                                      <p:cBhvr>
                                        <p:cTn id="23" dur="1000"/>
                                        <p:tgtEl>
                                          <p:spTgt spid="100376"/>
                                        </p:tgtEl>
                                      </p:cBhvr>
                                    </p:animEffect>
                                    <p:anim calcmode="lin" valueType="num">
                                      <p:cBhvr>
                                        <p:cTn id="24" dur="1000" fill="hold"/>
                                        <p:tgtEl>
                                          <p:spTgt spid="100376"/>
                                        </p:tgtEl>
                                        <p:attrNameLst>
                                          <p:attrName>ppt_x</p:attrName>
                                        </p:attrNameLst>
                                      </p:cBhvr>
                                      <p:tavLst>
                                        <p:tav tm="0">
                                          <p:val>
                                            <p:strVal val="#ppt_x"/>
                                          </p:val>
                                        </p:tav>
                                        <p:tav tm="100000">
                                          <p:val>
                                            <p:strVal val="#ppt_x"/>
                                          </p:val>
                                        </p:tav>
                                      </p:tavLst>
                                    </p:anim>
                                    <p:anim calcmode="lin" valueType="num">
                                      <p:cBhvr>
                                        <p:cTn id="25" dur="1000" fill="hold"/>
                                        <p:tgtEl>
                                          <p:spTgt spid="100376"/>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000" fill="hold">
                                          <p:stCondLst>
                                            <p:cond delay="0"/>
                                          </p:stCondLst>
                                        </p:cTn>
                                        <p:tgtEl>
                                          <p:spTgt spid="4"/>
                                        </p:tgtEl>
                                        <p:attrNameLst>
                                          <p:attrName>style.visibility</p:attrName>
                                        </p:attrNameLst>
                                      </p:cBhvr>
                                      <p:to>
                                        <p:strVal val="visible"/>
                                      </p:to>
                                    </p:set>
                                    <p:animEffect transition="in" filter="wheel(1)">
                                      <p:cBhvr>
                                        <p:cTn id="30" dur="10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000" fill="hold">
                                          <p:stCondLst>
                                            <p:cond delay="0"/>
                                          </p:stCondLst>
                                        </p:cTn>
                                        <p:tgtEl>
                                          <p:spTgt spid="5"/>
                                        </p:tgtEl>
                                        <p:attrNameLst>
                                          <p:attrName>style.visibility</p:attrName>
                                        </p:attrNameLst>
                                      </p:cBhvr>
                                      <p:to>
                                        <p:strVal val="visible"/>
                                      </p:to>
                                    </p:set>
                                    <p:animEffect transition="in" filter="wheel(1)">
                                      <p:cBhvr>
                                        <p:cTn id="35" dur="10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500"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500" fill="hold">
                                          <p:stCondLst>
                                            <p:cond delay="0"/>
                                          </p:stCondLst>
                                        </p:cTn>
                                        <p:tgtEl>
                                          <p:spTgt spid="6"/>
                                        </p:tgtEl>
                                        <p:attrNameLst>
                                          <p:attrName>style.visibility</p:attrName>
                                        </p:attrNameLst>
                                      </p:cBhvr>
                                      <p:to>
                                        <p:strVal val="visible"/>
                                      </p:to>
                                    </p:set>
                                    <p:animEffect transition="in" filter="wipe(up)">
                                      <p:cBhvr>
                                        <p:cTn id="45" dur="5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500" fill="hold">
                                          <p:stCondLst>
                                            <p:cond delay="0"/>
                                          </p:stCondLst>
                                        </p:cTn>
                                        <p:tgtEl>
                                          <p:spTgt spid="10"/>
                                        </p:tgtEl>
                                        <p:attrNameLst>
                                          <p:attrName>style.visibility</p:attrName>
                                        </p:attrNameLst>
                                      </p:cBhvr>
                                      <p:to>
                                        <p:strVal val="visible"/>
                                      </p:to>
                                    </p:set>
                                    <p:animEffect transition="in" filter="wipe(up)">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500" fill="hold">
                                          <p:stCondLst>
                                            <p:cond delay="0"/>
                                          </p:stCondLst>
                                        </p:cTn>
                                        <p:tgtEl>
                                          <p:spTgt spid="11"/>
                                        </p:tgtEl>
                                        <p:attrNameLst>
                                          <p:attrName>style.visibility</p:attrName>
                                        </p:attrNameLst>
                                      </p:cBhvr>
                                      <p:to>
                                        <p:strVal val="visible"/>
                                      </p:to>
                                    </p:set>
                                    <p:animEffect transition="in" filter="wipe(up)">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p:bldP spid="5" grpId="0" bldLvl="0" animBg="1"/>
      <p:bldP spid="20" grpId="0" bldLvl="0" animBg="1"/>
      <p:bldP spid="6" grpId="0" bldLvl="0" animBg="1"/>
      <p:bldP spid="10" grpId="0" bldLvl="0" animBg="1"/>
      <p:bldP spid="11"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862195" y="2045970"/>
            <a:ext cx="3524250" cy="2766060"/>
          </a:xfrm>
          <a:prstGeom prst="rect">
            <a:avLst/>
          </a:prstGeom>
        </p:spPr>
      </p:pic>
      <p:sp>
        <p:nvSpPr>
          <p:cNvPr id="3" name="矩形 2"/>
          <p:cNvSpPr/>
          <p:nvPr/>
        </p:nvSpPr>
        <p:spPr>
          <a:xfrm>
            <a:off x="729615" y="44513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废气涡轮增压控制</a:t>
            </a:r>
            <a:endParaRPr lang="zh-CN" altLang="zh-CN" sz="2800" b="1" dirty="0">
              <a:latin typeface="微软雅黑" panose="020B0503020204020204" charset="-122"/>
              <a:ea typeface="微软雅黑" panose="020B0503020204020204" charset="-122"/>
              <a:sym typeface="+mn-ea"/>
            </a:endParaRPr>
          </a:p>
        </p:txBody>
      </p:sp>
      <p:sp>
        <p:nvSpPr>
          <p:cNvPr id="14" name="文本框 13"/>
          <p:cNvSpPr txBox="1"/>
          <p:nvPr/>
        </p:nvSpPr>
        <p:spPr>
          <a:xfrm>
            <a:off x="4139565" y="930275"/>
            <a:ext cx="4834890"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中冷器</a:t>
            </a:r>
            <a:endParaRPr lang="zh-CN" altLang="en-US" sz="2400">
              <a:latin typeface="微软雅黑" panose="020B0503020204020204" charset="-122"/>
              <a:ea typeface="微软雅黑" panose="020B0503020204020204" charset="-122"/>
            </a:endParaRPr>
          </a:p>
        </p:txBody>
      </p:sp>
      <p:sp>
        <p:nvSpPr>
          <p:cNvPr id="11" name="圆角矩形标注 10"/>
          <p:cNvSpPr/>
          <p:nvPr/>
        </p:nvSpPr>
        <p:spPr>
          <a:xfrm>
            <a:off x="884555" y="2002790"/>
            <a:ext cx="3429635" cy="2852420"/>
          </a:xfrm>
          <a:prstGeom prst="wedgeRoundRectCallout">
            <a:avLst>
              <a:gd name="adj1" fmla="val 68441"/>
              <a:gd name="adj2" fmla="val -22016"/>
              <a:gd name="adj3" fmla="val 16667"/>
            </a:avLst>
          </a:prstGeom>
          <a:noFill/>
          <a:ln w="28575" cap="flat" cmpd="sng">
            <a:solidFill>
              <a:srgbClr val="FF0000"/>
            </a:solidFill>
            <a:prstDash val="solid"/>
            <a:miter/>
            <a:headEnd type="none" w="med" len="med"/>
            <a:tailEnd type="none" w="med" len="med"/>
          </a:ln>
          <a:extLst>
            <a:ext uri="{909E8E84-426E-40DD-AFC4-6F175D3DCCD1}">
              <a14:hiddenFill xmlns:a14="http://schemas.microsoft.com/office/drawing/2010/main">
                <a:solidFill>
                  <a:schemeClr val="bg1"/>
                </a:solidFill>
              </a14:hiddenFill>
            </a:ext>
          </a:extLst>
        </p:spPr>
        <p:txBody>
          <a:bodyPr lIns="0" rIns="0"/>
          <a:p>
            <a:pPr algn="l">
              <a:lnSpc>
                <a:spcPct val="120000"/>
              </a:lnSpc>
            </a:pPr>
            <a:r>
              <a:rPr lang="zh-CN" altLang="en-US" sz="2200" spc="200" dirty="0">
                <a:uFillTx/>
                <a:latin typeface="微软雅黑" panose="020B0503020204020204" charset="-122"/>
                <a:ea typeface="微软雅黑" panose="020B0503020204020204" charset="-122"/>
                <a:cs typeface="微软雅黑" panose="020B0503020204020204" charset="-122"/>
                <a:sym typeface="+mn-ea"/>
              </a:rPr>
              <a:t>当空气经过增压器被压缩后，温度会升高，高温空气对于发动机燃烧特别不利，增压后的空气再度冷却再送进发动机。</a:t>
            </a:r>
            <a:endParaRPr lang="zh-CN" altLang="en-US" sz="2200" spc="200" dirty="0">
              <a:uFillTx/>
              <a:latin typeface="微软雅黑" panose="020B0503020204020204" charset="-122"/>
              <a:ea typeface="微软雅黑" panose="020B0503020204020204" charset="-122"/>
              <a:cs typeface="微软雅黑" panose="020B0503020204020204" charset="-122"/>
              <a:sym typeface="+mn-ea"/>
            </a:endParaRPr>
          </a:p>
        </p:txBody>
      </p:sp>
      <p:sp>
        <p:nvSpPr>
          <p:cNvPr id="7" name="圆角矩形标注 6"/>
          <p:cNvSpPr/>
          <p:nvPr/>
        </p:nvSpPr>
        <p:spPr>
          <a:xfrm>
            <a:off x="8524875" y="1182370"/>
            <a:ext cx="2972435" cy="3827780"/>
          </a:xfrm>
          <a:prstGeom prst="wedgeRoundRectCallout">
            <a:avLst>
              <a:gd name="adj1" fmla="val -63978"/>
              <a:gd name="adj2" fmla="val -19345"/>
              <a:gd name="adj3" fmla="val 16667"/>
            </a:avLst>
          </a:prstGeom>
          <a:noFill/>
          <a:ln w="28575" cap="flat" cmpd="sng">
            <a:solidFill>
              <a:srgbClr val="FF0000"/>
            </a:solidFill>
            <a:prstDash val="solid"/>
            <a:miter/>
            <a:headEnd type="none" w="med" len="med"/>
            <a:tailEnd type="none" w="med" len="med"/>
          </a:ln>
          <a:extLst>
            <a:ext uri="{909E8E84-426E-40DD-AFC4-6F175D3DCCD1}">
              <a14:hiddenFill xmlns:a14="http://schemas.microsoft.com/office/drawing/2010/main">
                <a:solidFill>
                  <a:schemeClr val="bg1"/>
                </a:solidFill>
              </a14:hiddenFill>
            </a:ext>
          </a:extLst>
        </p:spPr>
        <p:txBody>
          <a:bodyPr lIns="0" rIns="0"/>
          <a:p>
            <a:pPr algn="l">
              <a:lnSpc>
                <a:spcPct val="120000"/>
              </a:lnSpc>
            </a:pPr>
            <a:r>
              <a:rPr lang="zh-CN" altLang="en-US" sz="2200" spc="200" dirty="0">
                <a:uFillTx/>
                <a:latin typeface="微软雅黑" panose="020B0503020204020204" charset="-122"/>
                <a:ea typeface="微软雅黑" panose="020B0503020204020204" charset="-122"/>
                <a:cs typeface="微软雅黑" panose="020B0503020204020204" charset="-122"/>
                <a:sym typeface="+mn-ea"/>
              </a:rPr>
              <a:t>位于压气机出风口与节气门之间，其构造有点像水箱，利用外界的冷风吹过散热片，达到冷却压缩空气的目的，使进气温度较为接近常温。</a:t>
            </a:r>
            <a:endParaRPr lang="zh-CN" altLang="en-US" sz="2200" spc="200" dirty="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500" fill="hold">
                                          <p:stCondLst>
                                            <p:cond delay="0"/>
                                          </p:stCondLst>
                                        </p:cTn>
                                        <p:tgtEl>
                                          <p:spTgt spid="11"/>
                                        </p:tgtEl>
                                        <p:attrNameLst>
                                          <p:attrName>style.visibility</p:attrName>
                                        </p:attrNameLst>
                                      </p:cBhvr>
                                      <p:to>
                                        <p:strVal val="visible"/>
                                      </p:to>
                                    </p:set>
                                    <p:animEffect transition="in" filter="wipe(up)">
                                      <p:cBhvr>
                                        <p:cTn id="25" dur="500"/>
                                        <p:tgtEl>
                                          <p:spTgt spid="11"/>
                                        </p:tgtEl>
                                      </p:cBhvr>
                                    </p:animEffect>
                                  </p:childTnLst>
                                </p:cTn>
                              </p:par>
                              <p:par>
                                <p:cTn id="26" presetID="42" presetClass="entr" presetSubtype="0"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500" fill="hold">
                                          <p:stCondLst>
                                            <p:cond delay="0"/>
                                          </p:stCondLst>
                                        </p:cTn>
                                        <p:tgtEl>
                                          <p:spTgt spid="7"/>
                                        </p:tgtEl>
                                        <p:attrNameLst>
                                          <p:attrName>style.visibility</p:attrName>
                                        </p:attrNameLst>
                                      </p:cBhvr>
                                      <p:to>
                                        <p:strVal val="visible"/>
                                      </p:to>
                                    </p:set>
                                    <p:animEffect transition="in" filter="wipe(up)">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bldLvl="0" animBg="1"/>
      <p:bldP spid="7"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rot="5400000">
            <a:off x="5280025" y="706755"/>
            <a:ext cx="3512185" cy="5443855"/>
          </a:xfrm>
          <a:prstGeom prst="rect">
            <a:avLst/>
          </a:prstGeom>
        </p:spPr>
      </p:pic>
      <p:sp>
        <p:nvSpPr>
          <p:cNvPr id="3" name="矩形 2"/>
          <p:cNvSpPr/>
          <p:nvPr/>
        </p:nvSpPr>
        <p:spPr>
          <a:xfrm>
            <a:off x="729615" y="44513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废气涡轮增压控制</a:t>
            </a:r>
            <a:endParaRPr lang="zh-CN" altLang="zh-CN" sz="2800" b="1" dirty="0">
              <a:latin typeface="微软雅黑" panose="020B0503020204020204" charset="-122"/>
              <a:ea typeface="微软雅黑" panose="020B0503020204020204" charset="-122"/>
              <a:sym typeface="+mn-ea"/>
            </a:endParaRPr>
          </a:p>
        </p:txBody>
      </p:sp>
      <p:sp>
        <p:nvSpPr>
          <p:cNvPr id="14" name="文本框 13"/>
          <p:cNvSpPr txBox="1"/>
          <p:nvPr/>
        </p:nvSpPr>
        <p:spPr>
          <a:xfrm>
            <a:off x="4139565" y="930275"/>
            <a:ext cx="4834890"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放气阀</a:t>
            </a:r>
            <a:endParaRPr lang="zh-CN" altLang="en-US" sz="2400">
              <a:latin typeface="微软雅黑" panose="020B0503020204020204" charset="-122"/>
              <a:ea typeface="微软雅黑" panose="020B0503020204020204" charset="-122"/>
            </a:endParaRPr>
          </a:p>
        </p:txBody>
      </p:sp>
      <p:sp>
        <p:nvSpPr>
          <p:cNvPr id="11" name="圆角矩形标注 10"/>
          <p:cNvSpPr/>
          <p:nvPr/>
        </p:nvSpPr>
        <p:spPr>
          <a:xfrm>
            <a:off x="884555" y="1673225"/>
            <a:ext cx="3429635" cy="4355465"/>
          </a:xfrm>
          <a:prstGeom prst="wedgeRoundRectCallout">
            <a:avLst>
              <a:gd name="adj1" fmla="val 68441"/>
              <a:gd name="adj2" fmla="val -22016"/>
              <a:gd name="adj3" fmla="val 16667"/>
            </a:avLst>
          </a:prstGeom>
          <a:noFill/>
          <a:ln w="28575" cap="flat" cmpd="sng">
            <a:solidFill>
              <a:srgbClr val="FF0000"/>
            </a:solidFill>
            <a:prstDash val="solid"/>
            <a:miter/>
            <a:headEnd type="none" w="med" len="med"/>
            <a:tailEnd type="none" w="med" len="med"/>
          </a:ln>
          <a:extLst>
            <a:ext uri="{909E8E84-426E-40DD-AFC4-6F175D3DCCD1}">
              <a14:hiddenFill xmlns:a14="http://schemas.microsoft.com/office/drawing/2010/main">
                <a:solidFill>
                  <a:schemeClr val="bg1"/>
                </a:solidFill>
              </a14:hiddenFill>
            </a:ext>
          </a:extLst>
        </p:spPr>
        <p:txBody>
          <a:bodyPr lIns="0" rIns="0"/>
          <a:p>
            <a:pPr algn="l">
              <a:lnSpc>
                <a:spcPct val="140000"/>
              </a:lnSpc>
            </a:pPr>
            <a:r>
              <a:rPr lang="zh-CN" altLang="en-US" sz="2200" spc="200" dirty="0">
                <a:uFillTx/>
                <a:latin typeface="微软雅黑" panose="020B0503020204020204" charset="-122"/>
                <a:ea typeface="微软雅黑" panose="020B0503020204020204" charset="-122"/>
                <a:cs typeface="微软雅黑" panose="020B0503020204020204" charset="-122"/>
                <a:sym typeface="+mn-ea"/>
              </a:rPr>
              <a:t>又称排气旁通阀，其作用是在高速范围通过排气放气(</a:t>
            </a:r>
            <a:r>
              <a:rPr lang="zh-CN" altLang="en-US" sz="2200" b="1" spc="200" dirty="0">
                <a:uFillTx/>
                <a:latin typeface="微软雅黑" panose="020B0503020204020204" charset="-122"/>
                <a:ea typeface="微软雅黑" panose="020B0503020204020204" charset="-122"/>
                <a:cs typeface="微软雅黑" panose="020B0503020204020204" charset="-122"/>
                <a:sym typeface="+mn-ea"/>
              </a:rPr>
              <a:t>部分废气不经过涡轮直接走入排气管</a:t>
            </a:r>
            <a:r>
              <a:rPr lang="zh-CN" altLang="en-US" sz="2200" spc="200" dirty="0">
                <a:uFillTx/>
                <a:latin typeface="微软雅黑" panose="020B0503020204020204" charset="-122"/>
                <a:ea typeface="微软雅黑" panose="020B0503020204020204" charset="-122"/>
                <a:cs typeface="微软雅黑" panose="020B0503020204020204" charset="-122"/>
                <a:sym typeface="+mn-ea"/>
              </a:rPr>
              <a:t>)以避免增压器转子超速或增压压力过高引起气缸内燃烧压力过大加剧发动机机械负荷。</a:t>
            </a:r>
            <a:endParaRPr lang="zh-CN" altLang="en-US" sz="2200" spc="200" dirty="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500" fill="hold">
                                          <p:stCondLst>
                                            <p:cond delay="0"/>
                                          </p:stCondLst>
                                        </p:cTn>
                                        <p:tgtEl>
                                          <p:spTgt spid="11"/>
                                        </p:tgtEl>
                                        <p:attrNameLst>
                                          <p:attrName>style.visibility</p:attrName>
                                        </p:attrNameLst>
                                      </p:cBhvr>
                                      <p:to>
                                        <p:strVal val="visible"/>
                                      </p:to>
                                    </p:set>
                                    <p:animEffect transition="in" filter="wipe(up)">
                                      <p:cBhvr>
                                        <p:cTn id="25" dur="500"/>
                                        <p:tgtEl>
                                          <p:spTgt spid="11"/>
                                        </p:tgtEl>
                                      </p:cBhvr>
                                    </p:animEffect>
                                  </p:childTnLst>
                                </p:cTn>
                              </p:par>
                              <p:par>
                                <p:cTn id="26" presetID="42" presetClass="entr" presetSubtype="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48" name="图片 397337"/>
          <p:cNvPicPr>
            <a:picLocks noChangeAspect="1"/>
          </p:cNvPicPr>
          <p:nvPr/>
        </p:nvPicPr>
        <p:blipFill>
          <a:blip r:embed="rId1"/>
          <a:stretch>
            <a:fillRect/>
          </a:stretch>
        </p:blipFill>
        <p:spPr>
          <a:xfrm>
            <a:off x="4855845" y="1845310"/>
            <a:ext cx="5085080" cy="3620135"/>
          </a:xfrm>
          <a:prstGeom prst="rect">
            <a:avLst/>
          </a:prstGeom>
          <a:noFill/>
          <a:ln w="9525">
            <a:noFill/>
          </a:ln>
        </p:spPr>
      </p:pic>
      <p:sp>
        <p:nvSpPr>
          <p:cNvPr id="3" name="矩形 2"/>
          <p:cNvSpPr/>
          <p:nvPr/>
        </p:nvSpPr>
        <p:spPr>
          <a:xfrm>
            <a:off x="729615" y="44513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废气涡轮增压控制</a:t>
            </a:r>
            <a:endParaRPr lang="zh-CN" altLang="zh-CN" sz="2800" b="1" dirty="0">
              <a:latin typeface="微软雅黑" panose="020B0503020204020204" charset="-122"/>
              <a:ea typeface="微软雅黑" panose="020B0503020204020204" charset="-122"/>
              <a:sym typeface="+mn-ea"/>
            </a:endParaRPr>
          </a:p>
        </p:txBody>
      </p:sp>
      <p:sp>
        <p:nvSpPr>
          <p:cNvPr id="14" name="文本框 13"/>
          <p:cNvSpPr txBox="1"/>
          <p:nvPr/>
        </p:nvSpPr>
        <p:spPr>
          <a:xfrm>
            <a:off x="4139565" y="930275"/>
            <a:ext cx="4834890"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内循环阀</a:t>
            </a:r>
            <a:endParaRPr lang="zh-CN" altLang="en-US" sz="2400">
              <a:latin typeface="微软雅黑" panose="020B0503020204020204" charset="-122"/>
              <a:ea typeface="微软雅黑" panose="020B0503020204020204" charset="-122"/>
            </a:endParaRPr>
          </a:p>
        </p:txBody>
      </p:sp>
      <p:sp>
        <p:nvSpPr>
          <p:cNvPr id="11" name="圆角矩形标注 10"/>
          <p:cNvSpPr/>
          <p:nvPr/>
        </p:nvSpPr>
        <p:spPr>
          <a:xfrm>
            <a:off x="1036955" y="2145665"/>
            <a:ext cx="3429635" cy="3319780"/>
          </a:xfrm>
          <a:prstGeom prst="wedgeRoundRectCallout">
            <a:avLst>
              <a:gd name="adj1" fmla="val 68441"/>
              <a:gd name="adj2" fmla="val -22016"/>
              <a:gd name="adj3" fmla="val 16667"/>
            </a:avLst>
          </a:prstGeom>
          <a:noFill/>
          <a:ln w="28575" cap="flat" cmpd="sng">
            <a:solidFill>
              <a:srgbClr val="FF0000"/>
            </a:solidFill>
            <a:prstDash val="solid"/>
            <a:miter/>
            <a:headEnd type="none" w="med" len="med"/>
            <a:tailEnd type="none" w="med" len="med"/>
          </a:ln>
          <a:extLst>
            <a:ext uri="{909E8E84-426E-40DD-AFC4-6F175D3DCCD1}">
              <a14:hiddenFill xmlns:a14="http://schemas.microsoft.com/office/drawing/2010/main">
                <a:solidFill>
                  <a:schemeClr val="bg1"/>
                </a:solidFill>
              </a14:hiddenFill>
            </a:ext>
          </a:extLst>
        </p:spPr>
        <p:txBody>
          <a:bodyPr lIns="0" rIns="0"/>
          <a:p>
            <a:pPr algn="l">
              <a:lnSpc>
                <a:spcPct val="140000"/>
              </a:lnSpc>
            </a:pPr>
            <a:r>
              <a:rPr lang="zh-CN" altLang="en-US" sz="2200" spc="200" dirty="0">
                <a:uFillTx/>
                <a:latin typeface="微软雅黑" panose="020B0503020204020204" charset="-122"/>
                <a:ea typeface="微软雅黑" panose="020B0503020204020204" charset="-122"/>
                <a:cs typeface="微软雅黑" panose="020B0503020204020204" charset="-122"/>
                <a:sym typeface="+mn-ea"/>
              </a:rPr>
              <a:t>又称为进气旁通阀，当压力达到某一限定值后，进气旁通阀打开，把过剩的空气(压力)导回至滤清器与涡轮之间，实现降压保护的功能。</a:t>
            </a:r>
            <a:endParaRPr lang="zh-CN" altLang="en-US" sz="2200" spc="200" dirty="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500" fill="hold">
                                          <p:stCondLst>
                                            <p:cond delay="0"/>
                                          </p:stCondLst>
                                        </p:cTn>
                                        <p:tgtEl>
                                          <p:spTgt spid="11"/>
                                        </p:tgtEl>
                                        <p:attrNameLst>
                                          <p:attrName>style.visibility</p:attrName>
                                        </p:attrNameLst>
                                      </p:cBhvr>
                                      <p:to>
                                        <p:strVal val="visible"/>
                                      </p:to>
                                    </p:set>
                                    <p:animEffect transition="in" filter="wipe(up)">
                                      <p:cBhvr>
                                        <p:cTn id="25" dur="500"/>
                                        <p:tgtEl>
                                          <p:spTgt spid="11"/>
                                        </p:tgtEl>
                                      </p:cBhvr>
                                    </p:animEffect>
                                  </p:childTnLst>
                                </p:cTn>
                              </p:par>
                              <p:par>
                                <p:cTn id="26" presetID="42" presetClass="entr" presetSubtype="0" fill="hold" nodeType="withEffect">
                                  <p:stCondLst>
                                    <p:cond delay="0"/>
                                  </p:stCondLst>
                                  <p:childTnLst>
                                    <p:set>
                                      <p:cBhvr>
                                        <p:cTn id="27" dur="1" fill="hold">
                                          <p:stCondLst>
                                            <p:cond delay="0"/>
                                          </p:stCondLst>
                                        </p:cTn>
                                        <p:tgtEl>
                                          <p:spTgt spid="103448"/>
                                        </p:tgtEl>
                                        <p:attrNameLst>
                                          <p:attrName>style.visibility</p:attrName>
                                        </p:attrNameLst>
                                      </p:cBhvr>
                                      <p:to>
                                        <p:strVal val="visible"/>
                                      </p:to>
                                    </p:set>
                                    <p:animEffect transition="in" filter="fade">
                                      <p:cBhvr>
                                        <p:cTn id="28" dur="1000"/>
                                        <p:tgtEl>
                                          <p:spTgt spid="103448"/>
                                        </p:tgtEl>
                                      </p:cBhvr>
                                    </p:animEffect>
                                    <p:anim calcmode="lin" valueType="num">
                                      <p:cBhvr>
                                        <p:cTn id="29" dur="1000" fill="hold"/>
                                        <p:tgtEl>
                                          <p:spTgt spid="103448"/>
                                        </p:tgtEl>
                                        <p:attrNameLst>
                                          <p:attrName>ppt_x</p:attrName>
                                        </p:attrNameLst>
                                      </p:cBhvr>
                                      <p:tavLst>
                                        <p:tav tm="0">
                                          <p:val>
                                            <p:strVal val="#ppt_x"/>
                                          </p:val>
                                        </p:tav>
                                        <p:tav tm="100000">
                                          <p:val>
                                            <p:strVal val="#ppt_x"/>
                                          </p:val>
                                        </p:tav>
                                      </p:tavLst>
                                    </p:anim>
                                    <p:anim calcmode="lin" valueType="num">
                                      <p:cBhvr>
                                        <p:cTn id="30" dur="1000" fill="hold"/>
                                        <p:tgtEl>
                                          <p:spTgt spid="1034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9615" y="42989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可变进气系统控制</a:t>
            </a:r>
            <a:endParaRPr lang="zh-CN" altLang="zh-CN" sz="2800" b="1" dirty="0">
              <a:latin typeface="微软雅黑" panose="020B0503020204020204" charset="-122"/>
              <a:ea typeface="微软雅黑" panose="020B0503020204020204" charset="-122"/>
              <a:sym typeface="+mn-ea"/>
            </a:endParaRPr>
          </a:p>
        </p:txBody>
      </p:sp>
      <p:pic>
        <p:nvPicPr>
          <p:cNvPr id="7" name="图片 6"/>
          <p:cNvPicPr>
            <a:picLocks noChangeAspect="1"/>
          </p:cNvPicPr>
          <p:nvPr/>
        </p:nvPicPr>
        <p:blipFill>
          <a:blip r:embed="rId1"/>
          <a:stretch>
            <a:fillRect/>
          </a:stretch>
        </p:blipFill>
        <p:spPr>
          <a:xfrm>
            <a:off x="1483360" y="1868805"/>
            <a:ext cx="4781550" cy="2857500"/>
          </a:xfrm>
          <a:prstGeom prst="rect">
            <a:avLst/>
          </a:prstGeom>
        </p:spPr>
      </p:pic>
      <p:sp>
        <p:nvSpPr>
          <p:cNvPr id="9" name="圆角矩形标注 8"/>
          <p:cNvSpPr/>
          <p:nvPr/>
        </p:nvSpPr>
        <p:spPr>
          <a:xfrm>
            <a:off x="7124065" y="2110105"/>
            <a:ext cx="4460875" cy="2375535"/>
          </a:xfrm>
          <a:prstGeom prst="wedgeRoundRectCallout">
            <a:avLst>
              <a:gd name="adj1" fmla="val -64548"/>
              <a:gd name="adj2" fmla="val -23616"/>
              <a:gd name="adj3" fmla="val 16667"/>
            </a:avLst>
          </a:prstGeom>
          <a:noFill/>
          <a:ln w="28575" cap="flat" cmpd="sng">
            <a:solidFill>
              <a:srgbClr val="FF0000"/>
            </a:solidFill>
            <a:prstDash val="solid"/>
            <a:miter/>
            <a:headEnd type="none" w="med" len="med"/>
            <a:tailEnd type="none" w="med" len="med"/>
          </a:ln>
        </p:spPr>
        <p:txBody>
          <a:bodyPr lIns="0" rIns="0"/>
          <a:p>
            <a:pPr algn="l">
              <a:lnSpc>
                <a:spcPct val="130000"/>
              </a:lnSpc>
            </a:pPr>
            <a:r>
              <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为了提高发动机的充气效率，获得良好的动力性，在进气过程中必须合理利用</a:t>
            </a:r>
            <a:r>
              <a:rPr lang="zh-CN" altLang="en-US" sz="2400" b="1"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空气动力效应</a:t>
            </a:r>
            <a:r>
              <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来提高进气量。</a:t>
            </a:r>
            <a:endPar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29615" y="44513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废气涡轮增压控制</a:t>
            </a:r>
            <a:endParaRPr lang="zh-CN" altLang="zh-CN" sz="2800" b="1" dirty="0">
              <a:latin typeface="微软雅黑" panose="020B0503020204020204" charset="-122"/>
              <a:ea typeface="微软雅黑" panose="020B0503020204020204" charset="-122"/>
              <a:sym typeface="+mn-ea"/>
            </a:endParaRPr>
          </a:p>
        </p:txBody>
      </p:sp>
      <p:sp>
        <p:nvSpPr>
          <p:cNvPr id="14" name="文本框 13"/>
          <p:cNvSpPr txBox="1"/>
          <p:nvPr/>
        </p:nvSpPr>
        <p:spPr>
          <a:xfrm>
            <a:off x="4139565" y="930275"/>
            <a:ext cx="4834890"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工作原理</a:t>
            </a:r>
            <a:endParaRPr lang="zh-CN" altLang="en-US" sz="2400">
              <a:latin typeface="微软雅黑" panose="020B0503020204020204" charset="-122"/>
              <a:ea typeface="微软雅黑" panose="020B0503020204020204" charset="-122"/>
            </a:endParaRPr>
          </a:p>
        </p:txBody>
      </p:sp>
      <p:pic>
        <p:nvPicPr>
          <p:cNvPr id="65541" name="图片 65540" descr="增压器"/>
          <p:cNvPicPr>
            <a:picLocks noChangeAspect="1"/>
          </p:cNvPicPr>
          <p:nvPr/>
        </p:nvPicPr>
        <p:blipFill>
          <a:blip r:embed="rId1"/>
          <a:stretch>
            <a:fillRect/>
          </a:stretch>
        </p:blipFill>
        <p:spPr>
          <a:xfrm>
            <a:off x="2026285" y="1952625"/>
            <a:ext cx="8352155" cy="4057015"/>
          </a:xfrm>
          <a:prstGeom prst="rect">
            <a:avLst/>
          </a:prstGeom>
          <a:noFill/>
          <a:ln w="9525">
            <a:noFill/>
          </a:ln>
        </p:spPr>
      </p:pic>
      <p:sp>
        <p:nvSpPr>
          <p:cNvPr id="2" name="圆角矩形标注 1"/>
          <p:cNvSpPr/>
          <p:nvPr/>
        </p:nvSpPr>
        <p:spPr>
          <a:xfrm>
            <a:off x="739140" y="1182370"/>
            <a:ext cx="3429635" cy="1933575"/>
          </a:xfrm>
          <a:prstGeom prst="wedgeRoundRectCallout">
            <a:avLst>
              <a:gd name="adj1" fmla="val 66663"/>
              <a:gd name="adj2" fmla="val 63891"/>
              <a:gd name="adj3" fmla="val 16667"/>
            </a:avLst>
          </a:prstGeom>
          <a:noFill/>
          <a:ln w="28575" cap="flat" cmpd="sng">
            <a:solidFill>
              <a:srgbClr val="FF0000"/>
            </a:solidFill>
            <a:prstDash val="solid"/>
            <a:miter/>
            <a:headEnd type="none" w="med" len="med"/>
            <a:tailEnd type="none" w="med" len="med"/>
          </a:ln>
          <a:extLst>
            <a:ext uri="{909E8E84-426E-40DD-AFC4-6F175D3DCCD1}">
              <a14:hiddenFill xmlns:a14="http://schemas.microsoft.com/office/drawing/2010/main">
                <a:solidFill>
                  <a:schemeClr val="bg1"/>
                </a:solidFill>
              </a14:hiddenFill>
            </a:ext>
          </a:extLst>
        </p:spPr>
        <p:txBody>
          <a:bodyPr lIns="0" rIns="0"/>
          <a:p>
            <a:pPr algn="l">
              <a:lnSpc>
                <a:spcPct val="140000"/>
              </a:lnSpc>
            </a:pPr>
            <a:r>
              <a:rPr lang="zh-CN" altLang="en-US" sz="2000" spc="200" dirty="0">
                <a:uFillTx/>
                <a:latin typeface="微软雅黑" panose="020B0503020204020204" charset="-122"/>
                <a:ea typeface="微软雅黑" panose="020B0503020204020204" charset="-122"/>
                <a:cs typeface="微软雅黑" panose="020B0503020204020204" charset="-122"/>
                <a:sym typeface="+mn-ea"/>
              </a:rPr>
              <a:t>发动机工作时，废气推动排气端的叶轮旋转。由此带动与之相连的另一侧的压气机叶轮也同时转动。</a:t>
            </a:r>
            <a:endParaRPr lang="zh-CN" altLang="en-US" sz="2000" spc="200" dirty="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500"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29615" y="44513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废气涡轮增压控制</a:t>
            </a:r>
            <a:endParaRPr lang="zh-CN" altLang="zh-CN" sz="2800" b="1" dirty="0">
              <a:latin typeface="微软雅黑" panose="020B0503020204020204" charset="-122"/>
              <a:ea typeface="微软雅黑" panose="020B0503020204020204" charset="-122"/>
              <a:sym typeface="+mn-ea"/>
            </a:endParaRPr>
          </a:p>
        </p:txBody>
      </p:sp>
      <p:sp>
        <p:nvSpPr>
          <p:cNvPr id="14" name="文本框 13"/>
          <p:cNvSpPr txBox="1"/>
          <p:nvPr/>
        </p:nvSpPr>
        <p:spPr>
          <a:xfrm>
            <a:off x="4139565" y="930275"/>
            <a:ext cx="4834890"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工作原理</a:t>
            </a:r>
            <a:endParaRPr lang="zh-CN" altLang="en-US" sz="2400">
              <a:latin typeface="微软雅黑" panose="020B0503020204020204" charset="-122"/>
              <a:ea typeface="微软雅黑" panose="020B0503020204020204" charset="-122"/>
            </a:endParaRPr>
          </a:p>
        </p:txBody>
      </p:sp>
      <p:pic>
        <p:nvPicPr>
          <p:cNvPr id="65541" name="图片 65540" descr="增压器"/>
          <p:cNvPicPr>
            <a:picLocks noChangeAspect="1"/>
          </p:cNvPicPr>
          <p:nvPr/>
        </p:nvPicPr>
        <p:blipFill>
          <a:blip r:embed="rId1"/>
          <a:stretch>
            <a:fillRect/>
          </a:stretch>
        </p:blipFill>
        <p:spPr>
          <a:xfrm>
            <a:off x="2026285" y="1952625"/>
            <a:ext cx="8352155" cy="4057015"/>
          </a:xfrm>
          <a:prstGeom prst="rect">
            <a:avLst/>
          </a:prstGeom>
          <a:noFill/>
          <a:ln w="9525">
            <a:noFill/>
          </a:ln>
        </p:spPr>
      </p:pic>
      <p:sp>
        <p:nvSpPr>
          <p:cNvPr id="2" name="圆角矩形标注 1"/>
          <p:cNvSpPr/>
          <p:nvPr/>
        </p:nvSpPr>
        <p:spPr>
          <a:xfrm>
            <a:off x="6948805" y="445135"/>
            <a:ext cx="3429635" cy="2466975"/>
          </a:xfrm>
          <a:prstGeom prst="wedgeRoundRectCallout">
            <a:avLst>
              <a:gd name="adj1" fmla="val -37317"/>
              <a:gd name="adj2" fmla="val 106525"/>
              <a:gd name="adj3" fmla="val 16667"/>
            </a:avLst>
          </a:prstGeom>
          <a:solidFill>
            <a:schemeClr val="bg1"/>
          </a:solidFill>
          <a:ln w="28575" cap="flat" cmpd="sng">
            <a:solidFill>
              <a:srgbClr val="FF0000"/>
            </a:solidFill>
            <a:prstDash val="solid"/>
            <a:miter/>
            <a:headEnd type="none" w="med" len="med"/>
            <a:tailEnd type="none" w="med" len="med"/>
          </a:ln>
        </p:spPr>
        <p:txBody>
          <a:bodyPr lIns="0" rIns="0"/>
          <a:p>
            <a:pPr algn="l">
              <a:lnSpc>
                <a:spcPct val="140000"/>
              </a:lnSpc>
            </a:pPr>
            <a:r>
              <a:rPr lang="zh-CN" altLang="en-US" sz="2000" spc="200" dirty="0">
                <a:uFillTx/>
                <a:latin typeface="微软雅黑" panose="020B0503020204020204" charset="-122"/>
                <a:ea typeface="微软雅黑" panose="020B0503020204020204" charset="-122"/>
                <a:cs typeface="微软雅黑" panose="020B0503020204020204" charset="-122"/>
                <a:sym typeface="+mn-ea"/>
              </a:rPr>
              <a:t>压气机叶轮强制吸进空气，并经叶片的旋转压缩后，再进入管径越来越小的压缩道做二次压缩，这些经压缩的空气被送入中冷器。</a:t>
            </a:r>
            <a:endParaRPr lang="zh-CN" altLang="en-US" sz="2000" spc="200" dirty="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29615" y="44513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废气涡轮增压控制</a:t>
            </a:r>
            <a:endParaRPr lang="zh-CN" altLang="zh-CN" sz="2800" b="1" dirty="0">
              <a:latin typeface="微软雅黑" panose="020B0503020204020204" charset="-122"/>
              <a:ea typeface="微软雅黑" panose="020B0503020204020204" charset="-122"/>
              <a:sym typeface="+mn-ea"/>
            </a:endParaRPr>
          </a:p>
        </p:txBody>
      </p:sp>
      <p:sp>
        <p:nvSpPr>
          <p:cNvPr id="14" name="文本框 13"/>
          <p:cNvSpPr txBox="1"/>
          <p:nvPr/>
        </p:nvSpPr>
        <p:spPr>
          <a:xfrm>
            <a:off x="4139565" y="930275"/>
            <a:ext cx="4834890"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工作原理</a:t>
            </a:r>
            <a:endParaRPr lang="zh-CN" altLang="en-US" sz="2400">
              <a:latin typeface="微软雅黑" panose="020B0503020204020204" charset="-122"/>
              <a:ea typeface="微软雅黑" panose="020B0503020204020204" charset="-122"/>
            </a:endParaRPr>
          </a:p>
        </p:txBody>
      </p:sp>
      <p:pic>
        <p:nvPicPr>
          <p:cNvPr id="65541" name="图片 65540" descr="增压器"/>
          <p:cNvPicPr>
            <a:picLocks noChangeAspect="1"/>
          </p:cNvPicPr>
          <p:nvPr/>
        </p:nvPicPr>
        <p:blipFill>
          <a:blip r:embed="rId1"/>
          <a:stretch>
            <a:fillRect/>
          </a:stretch>
        </p:blipFill>
        <p:spPr>
          <a:xfrm>
            <a:off x="2026285" y="1952625"/>
            <a:ext cx="8352155" cy="4057015"/>
          </a:xfrm>
          <a:prstGeom prst="rect">
            <a:avLst/>
          </a:prstGeom>
          <a:noFill/>
          <a:ln w="9525">
            <a:noFill/>
          </a:ln>
        </p:spPr>
      </p:pic>
      <p:sp>
        <p:nvSpPr>
          <p:cNvPr id="2" name="圆角矩形标注 1"/>
          <p:cNvSpPr/>
          <p:nvPr/>
        </p:nvSpPr>
        <p:spPr>
          <a:xfrm>
            <a:off x="7146925" y="1314450"/>
            <a:ext cx="2698115" cy="638175"/>
          </a:xfrm>
          <a:prstGeom prst="wedgeRoundRectCallout">
            <a:avLst>
              <a:gd name="adj1" fmla="val 34984"/>
              <a:gd name="adj2" fmla="val 182935"/>
              <a:gd name="adj3" fmla="val 16667"/>
            </a:avLst>
          </a:prstGeom>
          <a:solidFill>
            <a:schemeClr val="bg1"/>
          </a:solidFill>
          <a:ln w="28575" cap="flat" cmpd="sng">
            <a:solidFill>
              <a:srgbClr val="FF0000"/>
            </a:solidFill>
            <a:prstDash val="solid"/>
            <a:miter/>
            <a:headEnd type="none" w="med" len="med"/>
            <a:tailEnd type="none" w="med" len="med"/>
          </a:ln>
        </p:spPr>
        <p:txBody>
          <a:bodyPr lIns="0" rIns="0"/>
          <a:p>
            <a:pPr algn="ctr">
              <a:lnSpc>
                <a:spcPct val="140000"/>
              </a:lnSpc>
            </a:pPr>
            <a:r>
              <a:rPr lang="zh-CN" altLang="en-US" sz="2000" spc="200" dirty="0">
                <a:uFillTx/>
                <a:latin typeface="微软雅黑" panose="020B0503020204020204" charset="-122"/>
                <a:ea typeface="微软雅黑" panose="020B0503020204020204" charset="-122"/>
                <a:cs typeface="微软雅黑" panose="020B0503020204020204" charset="-122"/>
                <a:sym typeface="+mn-ea"/>
              </a:rPr>
              <a:t>经过中冷器冷却</a:t>
            </a:r>
            <a:endParaRPr lang="zh-CN" altLang="en-US" sz="2000" spc="200" dirty="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29615" y="44513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废气涡轮增压控制</a:t>
            </a:r>
            <a:endParaRPr lang="zh-CN" altLang="zh-CN" sz="2800" b="1" dirty="0">
              <a:latin typeface="微软雅黑" panose="020B0503020204020204" charset="-122"/>
              <a:ea typeface="微软雅黑" panose="020B0503020204020204" charset="-122"/>
              <a:sym typeface="+mn-ea"/>
            </a:endParaRPr>
          </a:p>
        </p:txBody>
      </p:sp>
      <p:sp>
        <p:nvSpPr>
          <p:cNvPr id="14" name="文本框 13"/>
          <p:cNvSpPr txBox="1"/>
          <p:nvPr/>
        </p:nvSpPr>
        <p:spPr>
          <a:xfrm>
            <a:off x="4139565" y="930275"/>
            <a:ext cx="4834890"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工作原理</a:t>
            </a:r>
            <a:endParaRPr lang="zh-CN" altLang="en-US" sz="2400">
              <a:latin typeface="微软雅黑" panose="020B0503020204020204" charset="-122"/>
              <a:ea typeface="微软雅黑" panose="020B0503020204020204" charset="-122"/>
            </a:endParaRPr>
          </a:p>
        </p:txBody>
      </p:sp>
      <p:pic>
        <p:nvPicPr>
          <p:cNvPr id="65541" name="图片 65540" descr="增压器"/>
          <p:cNvPicPr>
            <a:picLocks noChangeAspect="1"/>
          </p:cNvPicPr>
          <p:nvPr/>
        </p:nvPicPr>
        <p:blipFill>
          <a:blip r:embed="rId1"/>
          <a:stretch>
            <a:fillRect/>
          </a:stretch>
        </p:blipFill>
        <p:spPr>
          <a:xfrm>
            <a:off x="2026285" y="1952625"/>
            <a:ext cx="8352155" cy="4057015"/>
          </a:xfrm>
          <a:prstGeom prst="rect">
            <a:avLst/>
          </a:prstGeom>
          <a:noFill/>
          <a:ln w="9525">
            <a:noFill/>
          </a:ln>
        </p:spPr>
      </p:pic>
      <p:sp>
        <p:nvSpPr>
          <p:cNvPr id="2" name="圆角矩形标注 1"/>
          <p:cNvSpPr/>
          <p:nvPr/>
        </p:nvSpPr>
        <p:spPr>
          <a:xfrm>
            <a:off x="6903085" y="796290"/>
            <a:ext cx="3475355" cy="1156335"/>
          </a:xfrm>
          <a:prstGeom prst="wedgeRoundRectCallout">
            <a:avLst>
              <a:gd name="adj1" fmla="val -59007"/>
              <a:gd name="adj2" fmla="val 102553"/>
              <a:gd name="adj3" fmla="val 16667"/>
            </a:avLst>
          </a:prstGeom>
          <a:solidFill>
            <a:schemeClr val="bg1"/>
          </a:solidFill>
          <a:ln w="28575" cap="flat" cmpd="sng">
            <a:solidFill>
              <a:srgbClr val="FF0000"/>
            </a:solidFill>
            <a:prstDash val="solid"/>
            <a:miter/>
            <a:headEnd type="none" w="med" len="med"/>
            <a:tailEnd type="none" w="med" len="med"/>
          </a:ln>
        </p:spPr>
        <p:txBody>
          <a:bodyPr lIns="0" rIns="0"/>
          <a:p>
            <a:pPr algn="l">
              <a:lnSpc>
                <a:spcPct val="140000"/>
              </a:lnSpc>
            </a:pPr>
            <a:r>
              <a:rPr lang="zh-CN" altLang="en-US" sz="2000" spc="200" dirty="0">
                <a:uFillTx/>
                <a:latin typeface="微软雅黑" panose="020B0503020204020204" charset="-122"/>
                <a:ea typeface="微软雅黑" panose="020B0503020204020204" charset="-122"/>
                <a:cs typeface="微软雅黑" panose="020B0503020204020204" charset="-122"/>
                <a:sym typeface="+mn-ea"/>
              </a:rPr>
              <a:t>被压缩(并被冷却后)的空气进入气缸，参与燃烧做功</a:t>
            </a:r>
            <a:endParaRPr lang="zh-CN" altLang="en-US" sz="2000" spc="200" dirty="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29615" y="44513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废气涡轮增压控制</a:t>
            </a:r>
            <a:endParaRPr lang="zh-CN" altLang="zh-CN" sz="2800" b="1" dirty="0">
              <a:latin typeface="微软雅黑" panose="020B0503020204020204" charset="-122"/>
              <a:ea typeface="微软雅黑" panose="020B0503020204020204" charset="-122"/>
              <a:sym typeface="+mn-ea"/>
            </a:endParaRPr>
          </a:p>
        </p:txBody>
      </p:sp>
      <p:sp>
        <p:nvSpPr>
          <p:cNvPr id="14" name="文本框 13"/>
          <p:cNvSpPr txBox="1"/>
          <p:nvPr/>
        </p:nvSpPr>
        <p:spPr>
          <a:xfrm>
            <a:off x="4139565" y="930275"/>
            <a:ext cx="4834890"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工作原理</a:t>
            </a:r>
            <a:endParaRPr lang="zh-CN" altLang="en-US" sz="2400">
              <a:latin typeface="微软雅黑" panose="020B0503020204020204" charset="-122"/>
              <a:ea typeface="微软雅黑" panose="020B0503020204020204" charset="-122"/>
            </a:endParaRPr>
          </a:p>
        </p:txBody>
      </p:sp>
      <p:pic>
        <p:nvPicPr>
          <p:cNvPr id="65541" name="图片 65540" descr="增压器"/>
          <p:cNvPicPr>
            <a:picLocks noChangeAspect="1"/>
          </p:cNvPicPr>
          <p:nvPr/>
        </p:nvPicPr>
        <p:blipFill>
          <a:blip r:embed="rId1"/>
          <a:stretch>
            <a:fillRect/>
          </a:stretch>
        </p:blipFill>
        <p:spPr>
          <a:xfrm>
            <a:off x="2026285" y="1952625"/>
            <a:ext cx="8352155" cy="4057015"/>
          </a:xfrm>
          <a:prstGeom prst="rect">
            <a:avLst/>
          </a:prstGeom>
          <a:noFill/>
          <a:ln w="9525">
            <a:noFill/>
          </a:ln>
        </p:spPr>
      </p:pic>
      <p:sp>
        <p:nvSpPr>
          <p:cNvPr id="2" name="圆角矩形标注 1"/>
          <p:cNvSpPr/>
          <p:nvPr/>
        </p:nvSpPr>
        <p:spPr>
          <a:xfrm>
            <a:off x="944245" y="1390650"/>
            <a:ext cx="3475355" cy="1384300"/>
          </a:xfrm>
          <a:prstGeom prst="wedgeRoundRectCallout">
            <a:avLst>
              <a:gd name="adj1" fmla="val 62461"/>
              <a:gd name="adj2" fmla="val 73558"/>
              <a:gd name="adj3" fmla="val 16667"/>
            </a:avLst>
          </a:prstGeom>
          <a:solidFill>
            <a:schemeClr val="bg1"/>
          </a:solidFill>
          <a:ln w="28575" cap="flat" cmpd="sng">
            <a:solidFill>
              <a:srgbClr val="FF0000"/>
            </a:solidFill>
            <a:prstDash val="solid"/>
            <a:miter/>
            <a:headEnd type="none" w="med" len="med"/>
            <a:tailEnd type="none" w="med" len="med"/>
          </a:ln>
        </p:spPr>
        <p:txBody>
          <a:bodyPr lIns="0" rIns="0"/>
          <a:p>
            <a:pPr algn="l">
              <a:lnSpc>
                <a:spcPct val="140000"/>
              </a:lnSpc>
            </a:pPr>
            <a:r>
              <a:rPr lang="zh-CN" altLang="en-US" sz="2000" spc="200" dirty="0">
                <a:uFillTx/>
                <a:latin typeface="微软雅黑" panose="020B0503020204020204" charset="-122"/>
                <a:ea typeface="微软雅黑" panose="020B0503020204020204" charset="-122"/>
                <a:cs typeface="微软雅黑" panose="020B0503020204020204" charset="-122"/>
                <a:sym typeface="+mn-ea"/>
              </a:rPr>
              <a:t>燃烧后的废气从排气管排出，进入涡轮，再重复以上的动作</a:t>
            </a:r>
            <a:endParaRPr lang="zh-CN" altLang="en-US" sz="2000" spc="200" dirty="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校徽"/>
          <p:cNvPicPr>
            <a:picLocks noChangeAspect="1"/>
          </p:cNvPicPr>
          <p:nvPr/>
        </p:nvPicPr>
        <p:blipFill>
          <a:blip r:embed="rId1" cstate="print"/>
          <a:stretch>
            <a:fillRect/>
          </a:stretch>
        </p:blipFill>
        <p:spPr>
          <a:xfrm flipH="1">
            <a:off x="280035" y="314325"/>
            <a:ext cx="744855" cy="744855"/>
          </a:xfrm>
          <a:prstGeom prst="rect">
            <a:avLst/>
          </a:prstGeom>
        </p:spPr>
      </p:pic>
      <p:sp>
        <p:nvSpPr>
          <p:cNvPr id="4" name="文本框 3"/>
          <p:cNvSpPr txBox="1"/>
          <p:nvPr/>
        </p:nvSpPr>
        <p:spPr>
          <a:xfrm>
            <a:off x="1080135" y="271780"/>
            <a:ext cx="3700780" cy="829945"/>
          </a:xfrm>
          <a:prstGeom prst="rect">
            <a:avLst/>
          </a:prstGeom>
          <a:noFill/>
        </p:spPr>
        <p:txBody>
          <a:bodyPr wrap="square" rtlCol="0">
            <a:spAutoFit/>
          </a:bodyPr>
          <a:lstStyle/>
          <a:p>
            <a:r>
              <a:rPr lang="zh-CN" altLang="zh-CN" sz="1600">
                <a:solidFill>
                  <a:schemeClr val="bg1">
                    <a:lumMod val="50000"/>
                  </a:schemeClr>
                </a:solidFill>
                <a:latin typeface="华文琥珀" panose="02010800040101010101" charset="-122"/>
                <a:ea typeface="华文琥珀" panose="02010800040101010101" charset="-122"/>
                <a:sym typeface="+mn-ea"/>
              </a:rPr>
              <a:t>浙江汽车职业技术学院</a:t>
            </a:r>
            <a:endParaRPr lang="zh-CN" altLang="zh-CN" sz="1600">
              <a:solidFill>
                <a:schemeClr val="tx1"/>
              </a:solidFill>
              <a:latin typeface="华文琥珀" panose="02010800040101010101" charset="-122"/>
              <a:ea typeface="华文琥珀" panose="02010800040101010101" charset="-122"/>
            </a:endParaRPr>
          </a:p>
          <a:p>
            <a:r>
              <a:rPr lang="en-US" altLang="zh-CN" sz="1600">
                <a:solidFill>
                  <a:schemeClr val="bg1">
                    <a:lumMod val="50000"/>
                  </a:schemeClr>
                </a:solidFill>
                <a:sym typeface="+mn-ea"/>
              </a:rPr>
              <a:t>Zhejiang  Automotive  </a:t>
            </a:r>
            <a:endParaRPr lang="en-US" altLang="zh-CN" sz="1600">
              <a:solidFill>
                <a:schemeClr val="bg1">
                  <a:lumMod val="50000"/>
                </a:schemeClr>
              </a:solidFill>
            </a:endParaRPr>
          </a:p>
          <a:p>
            <a:r>
              <a:rPr lang="en-US" altLang="zh-CN" sz="1600">
                <a:solidFill>
                  <a:schemeClr val="bg1">
                    <a:lumMod val="50000"/>
                  </a:schemeClr>
                </a:solidFill>
                <a:sym typeface="+mn-ea"/>
              </a:rPr>
              <a:t>Vocational and  Technical  College</a:t>
            </a:r>
            <a:endParaRPr lang="en-US" altLang="zh-CN" sz="1600">
              <a:solidFill>
                <a:schemeClr val="bg1">
                  <a:lumMod val="50000"/>
                </a:schemeClr>
              </a:solidFill>
              <a:latin typeface="华文琥珀" panose="02010800040101010101" charset="-122"/>
              <a:ea typeface="华文琥珀" panose="02010800040101010101" charset="-122"/>
              <a:sym typeface="+mn-ea"/>
            </a:endParaRPr>
          </a:p>
        </p:txBody>
      </p:sp>
      <p:sp>
        <p:nvSpPr>
          <p:cNvPr id="6" name="文本框 5"/>
          <p:cNvSpPr txBox="1"/>
          <p:nvPr/>
        </p:nvSpPr>
        <p:spPr>
          <a:xfrm>
            <a:off x="441960" y="2725420"/>
            <a:ext cx="5227955" cy="1322070"/>
          </a:xfrm>
          <a:prstGeom prst="rect">
            <a:avLst/>
          </a:prstGeom>
          <a:noFill/>
        </p:spPr>
        <p:txBody>
          <a:bodyPr wrap="square" rtlCol="0">
            <a:spAutoFit/>
          </a:bodyPr>
          <a:lstStyle/>
          <a:p>
            <a:pPr algn="dist"/>
            <a:r>
              <a:rPr lang="zh-CN" altLang="en-US" sz="8000" b="1">
                <a:solidFill>
                  <a:srgbClr val="2FADAC"/>
                </a:solidFill>
                <a:latin typeface="微软雅黑" panose="020B0503020204020204" charset="-122"/>
                <a:ea typeface="微软雅黑" panose="020B0503020204020204" charset="-122"/>
                <a:sym typeface="+mn-ea"/>
              </a:rPr>
              <a:t>谢谢观看</a:t>
            </a:r>
            <a:endParaRPr lang="zh-CN" altLang="en-US" sz="8000" b="1">
              <a:solidFill>
                <a:srgbClr val="2FADAC"/>
              </a:solidFill>
              <a:latin typeface="微软雅黑" panose="020B0503020204020204" charset="-122"/>
              <a:ea typeface="微软雅黑" panose="020B0503020204020204" charset="-122"/>
              <a:sym typeface="+mn-ea"/>
            </a:endParaRPr>
          </a:p>
        </p:txBody>
      </p:sp>
      <p:pic>
        <p:nvPicPr>
          <p:cNvPr id="8" name="图片 7" descr="9e1e3a8fabb0430dfbc8f5c8f2cb18b9"/>
          <p:cNvPicPr>
            <a:picLocks noChangeAspect="1"/>
          </p:cNvPicPr>
          <p:nvPr/>
        </p:nvPicPr>
        <p:blipFill>
          <a:blip r:embed="rId2" cstate="print"/>
          <a:stretch>
            <a:fillRect/>
          </a:stretch>
        </p:blipFill>
        <p:spPr>
          <a:xfrm>
            <a:off x="6018530" y="1054100"/>
            <a:ext cx="5892165" cy="4806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9615" y="42989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可变进气系统控制</a:t>
            </a:r>
            <a:endParaRPr lang="zh-CN" altLang="zh-CN" sz="2800" b="1" dirty="0">
              <a:latin typeface="微软雅黑" panose="020B0503020204020204" charset="-122"/>
              <a:ea typeface="微软雅黑" panose="020B0503020204020204" charset="-122"/>
              <a:sym typeface="+mn-ea"/>
            </a:endParaRPr>
          </a:p>
        </p:txBody>
      </p:sp>
      <p:grpSp>
        <p:nvGrpSpPr>
          <p:cNvPr id="6" name="组合 5"/>
          <p:cNvGrpSpPr/>
          <p:nvPr/>
        </p:nvGrpSpPr>
        <p:grpSpPr>
          <a:xfrm>
            <a:off x="3049905" y="2157095"/>
            <a:ext cx="2122805" cy="2119630"/>
            <a:chOff x="2116" y="3982"/>
            <a:chExt cx="3343" cy="3338"/>
          </a:xfrm>
        </p:grpSpPr>
        <p:grpSp>
          <p:nvGrpSpPr>
            <p:cNvPr id="96300" name="Group 44"/>
            <p:cNvGrpSpPr/>
            <p:nvPr/>
          </p:nvGrpSpPr>
          <p:grpSpPr bwMode="auto">
            <a:xfrm>
              <a:off x="2116" y="3982"/>
              <a:ext cx="3343" cy="3338"/>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5" name="文本框 4"/>
            <p:cNvSpPr txBox="1"/>
            <p:nvPr/>
          </p:nvSpPr>
          <p:spPr>
            <a:xfrm>
              <a:off x="2408" y="5041"/>
              <a:ext cx="2759" cy="1501"/>
            </a:xfrm>
            <a:prstGeom prst="rect">
              <a:avLst/>
            </a:prstGeom>
            <a:noFill/>
          </p:spPr>
          <p:txBody>
            <a:bodyPr wrap="square" rtlCol="0" anchor="t">
              <a:spAutoFit/>
            </a:bodyPr>
            <a:p>
              <a:pPr marL="0" marR="0" lvl="0" indent="0" algn="ctr" defTabSz="946150" rtl="0" eaLnBrk="1" fontAlgn="base" latinLnBrk="0" hangingPunct="1">
                <a:lnSpc>
                  <a:spcPct val="100000"/>
                </a:lnSpc>
                <a:spcBef>
                  <a:spcPct val="0"/>
                </a:spcBef>
                <a:spcAft>
                  <a:spcPct val="0"/>
                </a:spcAft>
                <a:buClrTx/>
                <a:buSzTx/>
                <a:buFontTx/>
                <a:buNone/>
                <a:defRPr/>
              </a:pPr>
              <a:r>
                <a:rPr lang="zh-CN" altLang="en-US" sz="28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rPr>
                <a:t>气流惯性效应</a:t>
              </a:r>
              <a:endParaRPr lang="zh-CN" altLang="en-US" sz="28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endParaRPr>
            </a:p>
          </p:txBody>
        </p:sp>
      </p:grpSp>
      <p:grpSp>
        <p:nvGrpSpPr>
          <p:cNvPr id="3" name="组合 2"/>
          <p:cNvGrpSpPr/>
          <p:nvPr/>
        </p:nvGrpSpPr>
        <p:grpSpPr>
          <a:xfrm>
            <a:off x="6655435" y="2054860"/>
            <a:ext cx="2122805" cy="2119630"/>
            <a:chOff x="2116" y="3982"/>
            <a:chExt cx="3343" cy="3338"/>
          </a:xfrm>
        </p:grpSpPr>
        <p:grpSp>
          <p:nvGrpSpPr>
            <p:cNvPr id="4" name="Group 44"/>
            <p:cNvGrpSpPr/>
            <p:nvPr/>
          </p:nvGrpSpPr>
          <p:grpSpPr bwMode="auto">
            <a:xfrm>
              <a:off x="2116" y="3982"/>
              <a:ext cx="3343" cy="3338"/>
              <a:chOff x="1898" y="1504"/>
              <a:chExt cx="1628" cy="1627"/>
            </a:xfrm>
          </p:grpSpPr>
          <p:sp>
            <p:nvSpPr>
              <p:cNvPr id="8"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10"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11" name="文本框 10"/>
            <p:cNvSpPr txBox="1"/>
            <p:nvPr/>
          </p:nvSpPr>
          <p:spPr>
            <a:xfrm>
              <a:off x="2520" y="4996"/>
              <a:ext cx="2541" cy="1307"/>
            </a:xfrm>
            <a:prstGeom prst="rect">
              <a:avLst/>
            </a:prstGeom>
            <a:noFill/>
          </p:spPr>
          <p:txBody>
            <a:bodyPr wrap="square" rtlCol="0" anchor="t">
              <a:spAutoFit/>
            </a:bodyPr>
            <a:p>
              <a:pPr marL="0" marR="0" lvl="0" indent="0" algn="ctr" defTabSz="946150" rtl="0" eaLnBrk="1" fontAlgn="base" latinLnBrk="0" hangingPunct="1">
                <a:lnSpc>
                  <a:spcPct val="100000"/>
                </a:lnSpc>
                <a:spcBef>
                  <a:spcPct val="0"/>
                </a:spcBef>
                <a:spcAft>
                  <a:spcPct val="0"/>
                </a:spcAft>
                <a:buClrTx/>
                <a:buSzTx/>
                <a:buFontTx/>
                <a:buNone/>
                <a:defRPr/>
              </a:pPr>
              <a:r>
                <a:rPr lang="zh-CN" altLang="en-US" sz="24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rPr>
                <a:t>气流压力波动效应</a:t>
              </a:r>
              <a:endParaRPr lang="zh-CN" altLang="en-US" sz="24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 calcmode="lin" valueType="num">
                                      <p:cBhvr>
                                        <p:cTn id="17" dur="500" fill="hold"/>
                                        <p:tgtEl>
                                          <p:spTgt spid="3"/>
                                        </p:tgtEl>
                                        <p:attrNameLst>
                                          <p:attrName>style.rotation</p:attrName>
                                        </p:attrNameLst>
                                      </p:cBhvr>
                                      <p:tavLst>
                                        <p:tav tm="0">
                                          <p:val>
                                            <p:fltVal val="360"/>
                                          </p:val>
                                        </p:tav>
                                        <p:tav tm="100000">
                                          <p:val>
                                            <p:fltVal val="0"/>
                                          </p:val>
                                        </p:tav>
                                      </p:tavLst>
                                    </p:anim>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9615" y="42989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可变进气系统控制</a:t>
            </a:r>
            <a:endParaRPr lang="zh-CN" altLang="zh-CN" sz="2800" b="1" dirty="0">
              <a:latin typeface="微软雅黑" panose="020B0503020204020204" charset="-122"/>
              <a:ea typeface="微软雅黑" panose="020B0503020204020204" charset="-122"/>
              <a:sym typeface="+mn-ea"/>
            </a:endParaRPr>
          </a:p>
        </p:txBody>
      </p:sp>
      <p:grpSp>
        <p:nvGrpSpPr>
          <p:cNvPr id="6" name="组合 5"/>
          <p:cNvGrpSpPr/>
          <p:nvPr/>
        </p:nvGrpSpPr>
        <p:grpSpPr>
          <a:xfrm>
            <a:off x="1153795" y="2269490"/>
            <a:ext cx="2122805" cy="2119630"/>
            <a:chOff x="2116" y="3982"/>
            <a:chExt cx="3343" cy="3338"/>
          </a:xfrm>
        </p:grpSpPr>
        <p:grpSp>
          <p:nvGrpSpPr>
            <p:cNvPr id="96300" name="Group 44"/>
            <p:cNvGrpSpPr/>
            <p:nvPr/>
          </p:nvGrpSpPr>
          <p:grpSpPr bwMode="auto">
            <a:xfrm>
              <a:off x="2116" y="3982"/>
              <a:ext cx="3343" cy="3338"/>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5" name="文本框 4"/>
            <p:cNvSpPr txBox="1"/>
            <p:nvPr/>
          </p:nvSpPr>
          <p:spPr>
            <a:xfrm>
              <a:off x="2408" y="5041"/>
              <a:ext cx="2759" cy="1501"/>
            </a:xfrm>
            <a:prstGeom prst="rect">
              <a:avLst/>
            </a:prstGeom>
            <a:noFill/>
          </p:spPr>
          <p:txBody>
            <a:bodyPr wrap="square" rtlCol="0" anchor="t">
              <a:spAutoFit/>
            </a:bodyPr>
            <a:p>
              <a:pPr marL="0" marR="0" lvl="0" indent="0" algn="ctr" defTabSz="946150" rtl="0" eaLnBrk="1" fontAlgn="base" latinLnBrk="0" hangingPunct="1">
                <a:lnSpc>
                  <a:spcPct val="100000"/>
                </a:lnSpc>
                <a:spcBef>
                  <a:spcPct val="0"/>
                </a:spcBef>
                <a:spcAft>
                  <a:spcPct val="0"/>
                </a:spcAft>
                <a:buClrTx/>
                <a:buSzTx/>
                <a:buFontTx/>
                <a:buNone/>
                <a:defRPr/>
              </a:pPr>
              <a:r>
                <a:rPr lang="zh-CN" altLang="en-US" sz="28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rPr>
                <a:t>气流惯性效应</a:t>
              </a:r>
              <a:endParaRPr lang="zh-CN" altLang="en-US" sz="28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endParaRPr>
            </a:p>
          </p:txBody>
        </p:sp>
      </p:grpSp>
      <p:sp>
        <p:nvSpPr>
          <p:cNvPr id="115714" name="等腰三角形 9"/>
          <p:cNvSpPr/>
          <p:nvPr/>
        </p:nvSpPr>
        <p:spPr>
          <a:xfrm rot="16200000" flipH="1" flipV="1">
            <a:off x="2263140" y="2806065"/>
            <a:ext cx="2425700" cy="1046480"/>
          </a:xfrm>
          <a:prstGeom prst="triangle">
            <a:avLst>
              <a:gd name="adj" fmla="val 50000"/>
            </a:avLst>
          </a:prstGeom>
          <a:gradFill rotWithShape="1">
            <a:gsLst>
              <a:gs pos="0">
                <a:schemeClr val="hlink"/>
              </a:gs>
              <a:gs pos="100000">
                <a:srgbClr val="FFFFFF">
                  <a:alpha val="0"/>
                </a:srgbClr>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grpSp>
        <p:nvGrpSpPr>
          <p:cNvPr id="25" name="组合 24"/>
          <p:cNvGrpSpPr/>
          <p:nvPr/>
        </p:nvGrpSpPr>
        <p:grpSpPr>
          <a:xfrm>
            <a:off x="4317365" y="2386330"/>
            <a:ext cx="6712585" cy="1796415"/>
            <a:chOff x="8427" y="1701"/>
            <a:chExt cx="9533" cy="1262"/>
          </a:xfrm>
        </p:grpSpPr>
        <p:sp>
          <p:nvSpPr>
            <p:cNvPr id="23" name="圆角矩形 45063"/>
            <p:cNvSpPr/>
            <p:nvPr/>
          </p:nvSpPr>
          <p:spPr>
            <a:xfrm>
              <a:off x="8427" y="1701"/>
              <a:ext cx="8750" cy="1262"/>
            </a:xfrm>
            <a:prstGeom prst="roundRect">
              <a:avLst>
                <a:gd name="adj" fmla="val 11505"/>
              </a:avLst>
            </a:prstGeom>
            <a:gradFill rotWithShape="1">
              <a:gsLst>
                <a:gs pos="0">
                  <a:schemeClr val="hlink"/>
                </a:gs>
                <a:gs pos="100000">
                  <a:srgbClr val="FFFFFF">
                    <a:alpha val="0"/>
                  </a:srgbClr>
                </a:gs>
              </a:gsLst>
              <a:lin ang="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12" name="文本框 11"/>
            <p:cNvSpPr txBox="1"/>
            <p:nvPr/>
          </p:nvSpPr>
          <p:spPr>
            <a:xfrm>
              <a:off x="8427" y="1747"/>
              <a:ext cx="9533" cy="1134"/>
            </a:xfrm>
            <a:prstGeom prst="rect">
              <a:avLst/>
            </a:prstGeom>
            <a:noFill/>
          </p:spPr>
          <p:txBody>
            <a:bodyPr wrap="square" rtlCol="0">
              <a:spAutoFit/>
            </a:bodyPr>
            <a:p>
              <a:pPr>
                <a:lnSpc>
                  <a:spcPct val="150000"/>
                </a:lnSpc>
              </a:pPr>
              <a:r>
                <a:rPr sz="2200" spc="200">
                  <a:uFillTx/>
                  <a:latin typeface="微软雅黑" panose="020B0503020204020204" charset="-122"/>
                  <a:ea typeface="微软雅黑" panose="020B0503020204020204" charset="-122"/>
                </a:rPr>
                <a:t>在进气管内高速流动的气流具有一定的惯性，在活塞到达进气行程的</a:t>
              </a:r>
              <a:r>
                <a:rPr sz="2200" b="1" spc="200">
                  <a:uFillTx/>
                  <a:latin typeface="微软雅黑" panose="020B0503020204020204" charset="-122"/>
                  <a:ea typeface="微软雅黑" panose="020B0503020204020204" charset="-122"/>
                </a:rPr>
                <a:t>下止点之后</a:t>
              </a:r>
              <a:r>
                <a:rPr sz="2200" spc="200">
                  <a:uFillTx/>
                  <a:latin typeface="微软雅黑" panose="020B0503020204020204" charset="-122"/>
                  <a:ea typeface="微软雅黑" panose="020B0503020204020204" charset="-122"/>
                </a:rPr>
                <a:t>仍可利用进气</a:t>
              </a:r>
              <a:r>
                <a:rPr sz="2200" b="1" spc="200">
                  <a:uFillTx/>
                  <a:latin typeface="微软雅黑" panose="020B0503020204020204" charset="-122"/>
                  <a:ea typeface="微软雅黑" panose="020B0503020204020204" charset="-122"/>
                </a:rPr>
                <a:t>气流的惯性</a:t>
              </a:r>
              <a:r>
                <a:rPr sz="2200" spc="200">
                  <a:uFillTx/>
                  <a:latin typeface="微软雅黑" panose="020B0503020204020204" charset="-122"/>
                  <a:ea typeface="微软雅黑" panose="020B0503020204020204" charset="-122"/>
                </a:rPr>
                <a:t>继续充气一段时间，以增加充气量。</a:t>
              </a:r>
              <a:endParaRPr sz="2200" spc="200">
                <a:uFillTx/>
                <a:latin typeface="微软雅黑" panose="020B0503020204020204" charset="-122"/>
                <a:ea typeface="微软雅黑" panose="020B0503020204020204" charset="-122"/>
              </a:endParaRPr>
            </a:p>
          </p:txBody>
        </p:sp>
      </p:grpSp>
      <p:sp>
        <p:nvSpPr>
          <p:cNvPr id="9" name="圆角矩形标注 8"/>
          <p:cNvSpPr/>
          <p:nvPr/>
        </p:nvSpPr>
        <p:spPr>
          <a:xfrm>
            <a:off x="3091180" y="4560570"/>
            <a:ext cx="5558155" cy="1693545"/>
          </a:xfrm>
          <a:prstGeom prst="wedgeRoundRectCallout">
            <a:avLst>
              <a:gd name="adj1" fmla="val -46938"/>
              <a:gd name="adj2" fmla="val -76134"/>
              <a:gd name="adj3" fmla="val 16667"/>
            </a:avLst>
          </a:prstGeom>
          <a:noFill/>
          <a:ln w="28575" cap="flat" cmpd="sng">
            <a:solidFill>
              <a:srgbClr val="FF0000"/>
            </a:solidFill>
            <a:prstDash val="solid"/>
            <a:miter/>
            <a:headEnd type="none" w="med" len="med"/>
            <a:tailEnd type="none" w="med" len="med"/>
          </a:ln>
        </p:spPr>
        <p:txBody>
          <a:bodyPr lIns="0" rIns="0"/>
          <a:p>
            <a:pPr algn="l">
              <a:lnSpc>
                <a:spcPct val="130000"/>
              </a:lnSpc>
            </a:pPr>
            <a:r>
              <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燃油喷射式发动机都采用了</a:t>
            </a:r>
            <a:r>
              <a:rPr lang="zh-CN" altLang="en-US" sz="2400" b="1"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较长的进气管</a:t>
            </a:r>
            <a:r>
              <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，以充分利用气流的惯性效应来提病充气量。</a:t>
            </a:r>
            <a:endPar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115714"/>
                                        </p:tgtEl>
                                        <p:attrNameLst>
                                          <p:attrName>style.visibility</p:attrName>
                                        </p:attrNameLst>
                                      </p:cBhvr>
                                      <p:to>
                                        <p:strVal val="visible"/>
                                      </p:to>
                                    </p:set>
                                    <p:anim calcmode="lin" valueType="num">
                                      <p:cBhvr>
                                        <p:cTn id="15" dur="500" fill="hold"/>
                                        <p:tgtEl>
                                          <p:spTgt spid="115714"/>
                                        </p:tgtEl>
                                        <p:attrNameLst>
                                          <p:attrName>ppt_w</p:attrName>
                                        </p:attrNameLst>
                                      </p:cBhvr>
                                      <p:tavLst>
                                        <p:tav tm="0">
                                          <p:val>
                                            <p:fltVal val="0"/>
                                          </p:val>
                                        </p:tav>
                                        <p:tav tm="100000">
                                          <p:val>
                                            <p:strVal val="#ppt_w"/>
                                          </p:val>
                                        </p:tav>
                                      </p:tavLst>
                                    </p:anim>
                                    <p:anim calcmode="lin" valueType="num">
                                      <p:cBhvr>
                                        <p:cTn id="16" dur="500" fill="hold"/>
                                        <p:tgtEl>
                                          <p:spTgt spid="115714"/>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1000" fill="hold"/>
                                        <p:tgtEl>
                                          <p:spTgt spid="25"/>
                                        </p:tgtEl>
                                        <p:attrNameLst>
                                          <p:attrName>ppt_w</p:attrName>
                                        </p:attrNameLst>
                                      </p:cBhvr>
                                      <p:tavLst>
                                        <p:tav tm="0">
                                          <p:val>
                                            <p:strVal val="#ppt_w*0.70"/>
                                          </p:val>
                                        </p:tav>
                                        <p:tav tm="100000">
                                          <p:val>
                                            <p:strVal val="#ppt_w"/>
                                          </p:val>
                                        </p:tav>
                                      </p:tavLst>
                                    </p:anim>
                                    <p:anim calcmode="lin" valueType="num">
                                      <p:cBhvr>
                                        <p:cTn id="22" dur="1000" fill="hold"/>
                                        <p:tgtEl>
                                          <p:spTgt spid="25"/>
                                        </p:tgtEl>
                                        <p:attrNameLst>
                                          <p:attrName>ppt_h</p:attrName>
                                        </p:attrNameLst>
                                      </p:cBhvr>
                                      <p:tavLst>
                                        <p:tav tm="0">
                                          <p:val>
                                            <p:strVal val="#ppt_h"/>
                                          </p:val>
                                        </p:tav>
                                        <p:tav tm="100000">
                                          <p:val>
                                            <p:strVal val="#ppt_h"/>
                                          </p:val>
                                        </p:tav>
                                      </p:tavLst>
                                    </p:anim>
                                    <p:animEffect transition="in" filter="fade">
                                      <p:cBhvr>
                                        <p:cTn id="23" dur="1000"/>
                                        <p:tgtEl>
                                          <p:spTgt spid="25"/>
                                        </p:tgtEl>
                                      </p:cBhvr>
                                    </p:animEffect>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bldLvl="0" animBg="1"/>
      <p:bldP spid="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9615" y="42989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可变进气系统控制</a:t>
            </a:r>
            <a:endParaRPr lang="zh-CN" altLang="zh-CN" sz="2800" b="1" dirty="0">
              <a:latin typeface="微软雅黑" panose="020B0503020204020204" charset="-122"/>
              <a:ea typeface="微软雅黑" panose="020B0503020204020204" charset="-122"/>
              <a:sym typeface="+mn-ea"/>
            </a:endParaRPr>
          </a:p>
        </p:txBody>
      </p:sp>
      <p:grpSp>
        <p:nvGrpSpPr>
          <p:cNvPr id="3" name="组合 2"/>
          <p:cNvGrpSpPr/>
          <p:nvPr/>
        </p:nvGrpSpPr>
        <p:grpSpPr>
          <a:xfrm>
            <a:off x="1019175" y="2153920"/>
            <a:ext cx="2122805" cy="2119630"/>
            <a:chOff x="2116" y="3982"/>
            <a:chExt cx="3343" cy="3338"/>
          </a:xfrm>
        </p:grpSpPr>
        <p:grpSp>
          <p:nvGrpSpPr>
            <p:cNvPr id="4" name="Group 44"/>
            <p:cNvGrpSpPr/>
            <p:nvPr/>
          </p:nvGrpSpPr>
          <p:grpSpPr bwMode="auto">
            <a:xfrm>
              <a:off x="2116" y="3982"/>
              <a:ext cx="3343" cy="3338"/>
              <a:chOff x="1898" y="1504"/>
              <a:chExt cx="1628" cy="1627"/>
            </a:xfrm>
          </p:grpSpPr>
          <p:sp>
            <p:nvSpPr>
              <p:cNvPr id="8"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10"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11" name="文本框 10"/>
            <p:cNvSpPr txBox="1"/>
            <p:nvPr/>
          </p:nvSpPr>
          <p:spPr>
            <a:xfrm>
              <a:off x="2520" y="4996"/>
              <a:ext cx="2541" cy="1307"/>
            </a:xfrm>
            <a:prstGeom prst="rect">
              <a:avLst/>
            </a:prstGeom>
            <a:noFill/>
          </p:spPr>
          <p:txBody>
            <a:bodyPr wrap="square" rtlCol="0" anchor="t">
              <a:spAutoFit/>
            </a:bodyPr>
            <a:p>
              <a:pPr marL="0" marR="0" lvl="0" indent="0" algn="ctr" defTabSz="946150" rtl="0" eaLnBrk="1" fontAlgn="base" latinLnBrk="0" hangingPunct="1">
                <a:lnSpc>
                  <a:spcPct val="100000"/>
                </a:lnSpc>
                <a:spcBef>
                  <a:spcPct val="0"/>
                </a:spcBef>
                <a:spcAft>
                  <a:spcPct val="0"/>
                </a:spcAft>
                <a:buClrTx/>
                <a:buSzTx/>
                <a:buFontTx/>
                <a:buNone/>
                <a:defRPr/>
              </a:pPr>
              <a:r>
                <a:rPr lang="zh-CN" altLang="en-US" sz="24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rPr>
                <a:t>气流压力波动效应</a:t>
              </a:r>
              <a:endParaRPr lang="zh-CN" altLang="en-US" sz="2400" b="1"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sym typeface="+mn-ea"/>
              </a:endParaRPr>
            </a:p>
          </p:txBody>
        </p:sp>
      </p:grpSp>
      <p:sp>
        <p:nvSpPr>
          <p:cNvPr id="13" name="等腰三角形 9"/>
          <p:cNvSpPr/>
          <p:nvPr/>
        </p:nvSpPr>
        <p:spPr>
          <a:xfrm rot="16200000" flipH="1" flipV="1">
            <a:off x="2058035" y="2610485"/>
            <a:ext cx="2425700" cy="1046480"/>
          </a:xfrm>
          <a:prstGeom prst="triangle">
            <a:avLst>
              <a:gd name="adj" fmla="val 50000"/>
            </a:avLst>
          </a:prstGeom>
          <a:gradFill rotWithShape="1">
            <a:gsLst>
              <a:gs pos="0">
                <a:schemeClr val="hlink"/>
              </a:gs>
              <a:gs pos="100000">
                <a:srgbClr val="FFFFFF">
                  <a:alpha val="0"/>
                </a:srgbClr>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grpSp>
        <p:nvGrpSpPr>
          <p:cNvPr id="14" name="组合 13"/>
          <p:cNvGrpSpPr/>
          <p:nvPr/>
        </p:nvGrpSpPr>
        <p:grpSpPr>
          <a:xfrm>
            <a:off x="4032250" y="2153920"/>
            <a:ext cx="6712585" cy="1796415"/>
            <a:chOff x="8427" y="1701"/>
            <a:chExt cx="9533" cy="1262"/>
          </a:xfrm>
        </p:grpSpPr>
        <p:sp>
          <p:nvSpPr>
            <p:cNvPr id="15" name="圆角矩形 45063"/>
            <p:cNvSpPr/>
            <p:nvPr/>
          </p:nvSpPr>
          <p:spPr>
            <a:xfrm>
              <a:off x="8427" y="1701"/>
              <a:ext cx="8750" cy="1262"/>
            </a:xfrm>
            <a:prstGeom prst="roundRect">
              <a:avLst>
                <a:gd name="adj" fmla="val 11505"/>
              </a:avLst>
            </a:prstGeom>
            <a:gradFill rotWithShape="1">
              <a:gsLst>
                <a:gs pos="0">
                  <a:schemeClr val="hlink"/>
                </a:gs>
                <a:gs pos="100000">
                  <a:srgbClr val="FFFFFF">
                    <a:alpha val="0"/>
                  </a:srgbClr>
                </a:gs>
              </a:gsLst>
              <a:lin ang="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16" name="文本框 15"/>
            <p:cNvSpPr txBox="1"/>
            <p:nvPr/>
          </p:nvSpPr>
          <p:spPr>
            <a:xfrm>
              <a:off x="8427" y="1747"/>
              <a:ext cx="9533" cy="1134"/>
            </a:xfrm>
            <a:prstGeom prst="rect">
              <a:avLst/>
            </a:prstGeom>
            <a:noFill/>
          </p:spPr>
          <p:txBody>
            <a:bodyPr wrap="square" rtlCol="0">
              <a:spAutoFit/>
            </a:bodyPr>
            <a:p>
              <a:pPr>
                <a:lnSpc>
                  <a:spcPct val="150000"/>
                </a:lnSpc>
              </a:pPr>
              <a:r>
                <a:rPr sz="2200" spc="200">
                  <a:uFillTx/>
                  <a:latin typeface="微软雅黑" panose="020B0503020204020204" charset="-122"/>
                  <a:ea typeface="微软雅黑" panose="020B0503020204020204" charset="-122"/>
                </a:rPr>
                <a:t>由于各缸进气过程具有间歇性和周期性，导致进气管内产生一定幅度的气流压力波动</a:t>
              </a:r>
              <a:r>
                <a:rPr lang="zh-CN" sz="2200" spc="200">
                  <a:uFillTx/>
                  <a:latin typeface="微软雅黑" panose="020B0503020204020204" charset="-122"/>
                  <a:ea typeface="微软雅黑" panose="020B0503020204020204" charset="-122"/>
                </a:rPr>
                <a:t>，</a:t>
              </a:r>
              <a:r>
                <a:rPr sz="2200" spc="200">
                  <a:uFillTx/>
                  <a:latin typeface="微软雅黑" panose="020B0503020204020204" charset="-122"/>
                  <a:ea typeface="微软雅黑" panose="020B0503020204020204" charset="-122"/>
                </a:rPr>
                <a:t>利用共振后的压力波提高充气。</a:t>
              </a:r>
              <a:endParaRPr sz="2200" spc="200">
                <a:uFillTx/>
                <a:latin typeface="微软雅黑" panose="020B0503020204020204" charset="-122"/>
                <a:ea typeface="微软雅黑" panose="020B0503020204020204" charset="-122"/>
              </a:endParaRPr>
            </a:p>
          </p:txBody>
        </p:sp>
      </p:grpSp>
      <p:sp>
        <p:nvSpPr>
          <p:cNvPr id="9" name="圆角矩形标注 8"/>
          <p:cNvSpPr/>
          <p:nvPr/>
        </p:nvSpPr>
        <p:spPr>
          <a:xfrm>
            <a:off x="2153920" y="4812665"/>
            <a:ext cx="5558155" cy="1307465"/>
          </a:xfrm>
          <a:prstGeom prst="wedgeRoundRectCallout">
            <a:avLst>
              <a:gd name="adj1" fmla="val -35456"/>
              <a:gd name="adj2" fmla="val -104492"/>
              <a:gd name="adj3" fmla="val 16667"/>
            </a:avLst>
          </a:prstGeom>
          <a:noFill/>
          <a:ln w="28575" cap="flat" cmpd="sng">
            <a:solidFill>
              <a:srgbClr val="FF0000"/>
            </a:solidFill>
            <a:prstDash val="solid"/>
            <a:miter/>
            <a:headEnd type="none" w="med" len="med"/>
            <a:tailEnd type="none" w="med" len="med"/>
          </a:ln>
        </p:spPr>
        <p:txBody>
          <a:bodyPr lIns="0" rIns="0"/>
          <a:p>
            <a:pPr algn="l">
              <a:lnSpc>
                <a:spcPct val="130000"/>
              </a:lnSpc>
            </a:pPr>
            <a:r>
              <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进气管通常按有效利用进气压力的原理设计其长度、形状和结构。</a:t>
            </a:r>
            <a:endPar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000" fill="hold">
                                          <p:stCondLst>
                                            <p:cond delay="0"/>
                                          </p:stCondLst>
                                        </p:cTn>
                                        <p:tgtEl>
                                          <p:spTgt spid="14"/>
                                        </p:tgtEl>
                                        <p:attrNameLst>
                                          <p:attrName>style.visibility</p:attrName>
                                        </p:attrNameLst>
                                      </p:cBhvr>
                                      <p:to>
                                        <p:strVal val="visible"/>
                                      </p:to>
                                    </p:set>
                                    <p:anim calcmode="lin" valueType="num">
                                      <p:cBhvr>
                                        <p:cTn id="21" dur="1000" fill="hold"/>
                                        <p:tgtEl>
                                          <p:spTgt spid="14"/>
                                        </p:tgtEl>
                                        <p:attrNameLst>
                                          <p:attrName>ppt_w</p:attrName>
                                        </p:attrNameLst>
                                      </p:cBhvr>
                                      <p:tavLst>
                                        <p:tav tm="0">
                                          <p:val>
                                            <p:strVal val="#ppt_w*0.70"/>
                                          </p:val>
                                        </p:tav>
                                        <p:tav tm="100000">
                                          <p:val>
                                            <p:strVal val="#ppt_w"/>
                                          </p:val>
                                        </p:tav>
                                      </p:tavLst>
                                    </p:anim>
                                    <p:anim calcmode="lin" valueType="num">
                                      <p:cBhvr>
                                        <p:cTn id="22" dur="1000" fill="hold"/>
                                        <p:tgtEl>
                                          <p:spTgt spid="14"/>
                                        </p:tgtEl>
                                        <p:attrNameLst>
                                          <p:attrName>ppt_h</p:attrName>
                                        </p:attrNameLst>
                                      </p:cBhvr>
                                      <p:tavLst>
                                        <p:tav tm="0">
                                          <p:val>
                                            <p:strVal val="#ppt_h"/>
                                          </p:val>
                                        </p:tav>
                                        <p:tav tm="100000">
                                          <p:val>
                                            <p:strVal val="#ppt_h"/>
                                          </p:val>
                                        </p:tav>
                                      </p:tavLst>
                                    </p:anim>
                                    <p:animEffect transition="in" filter="fade">
                                      <p:cBhvr>
                                        <p:cTn id="23" dur="1000"/>
                                        <p:tgtEl>
                                          <p:spTgt spid="14"/>
                                        </p:tgtEl>
                                      </p:cBhvr>
                                    </p:animEffect>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9615" y="42989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可变进气系统控制</a:t>
            </a:r>
            <a:endParaRPr lang="zh-CN" altLang="zh-CN" sz="2800" b="1" dirty="0">
              <a:latin typeface="微软雅黑" panose="020B0503020204020204" charset="-122"/>
              <a:ea typeface="微软雅黑" panose="020B0503020204020204" charset="-122"/>
              <a:sym typeface="+mn-ea"/>
            </a:endParaRPr>
          </a:p>
        </p:txBody>
      </p:sp>
      <p:grpSp>
        <p:nvGrpSpPr>
          <p:cNvPr id="6" name="组合 5"/>
          <p:cNvGrpSpPr/>
          <p:nvPr/>
        </p:nvGrpSpPr>
        <p:grpSpPr>
          <a:xfrm>
            <a:off x="836295" y="2312670"/>
            <a:ext cx="4940300" cy="2784475"/>
            <a:chOff x="1317" y="3642"/>
            <a:chExt cx="7780" cy="4385"/>
          </a:xfrm>
        </p:grpSpPr>
        <p:pic>
          <p:nvPicPr>
            <p:cNvPr id="54281" name="图片 54280" descr="4－16"/>
            <p:cNvPicPr>
              <a:picLocks noChangeAspect="1"/>
            </p:cNvPicPr>
            <p:nvPr/>
          </p:nvPicPr>
          <p:blipFill>
            <a:blip r:embed="rId1">
              <a:clrChange>
                <a:clrFrom>
                  <a:srgbClr val="B6F6B9"/>
                </a:clrFrom>
                <a:clrTo>
                  <a:srgbClr val="B6F6B9">
                    <a:alpha val="0"/>
                  </a:srgbClr>
                </a:clrTo>
              </a:clrChange>
            </a:blip>
            <a:stretch>
              <a:fillRect/>
            </a:stretch>
          </p:blipFill>
          <p:spPr>
            <a:xfrm>
              <a:off x="1317" y="3642"/>
              <a:ext cx="7780" cy="3515"/>
            </a:xfrm>
            <a:prstGeom prst="rect">
              <a:avLst/>
            </a:prstGeom>
            <a:noFill/>
            <a:ln w="9525">
              <a:noFill/>
            </a:ln>
          </p:spPr>
        </p:pic>
        <p:sp>
          <p:nvSpPr>
            <p:cNvPr id="12" name="矩形 11"/>
            <p:cNvSpPr/>
            <p:nvPr/>
          </p:nvSpPr>
          <p:spPr>
            <a:xfrm>
              <a:off x="2954" y="7157"/>
              <a:ext cx="3611" cy="871"/>
            </a:xfrm>
            <a:prstGeom prst="rect">
              <a:avLst/>
            </a:prstGeom>
            <a:noFill/>
            <a:ln w="9525">
              <a:noFill/>
            </a:ln>
          </p:spPr>
          <p:txBody>
            <a:bodyPr wrap="square">
              <a:spAutoFit/>
            </a:bodyPr>
            <a:p>
              <a:pPr fontAlgn="auto">
                <a:lnSpc>
                  <a:spcPct val="150000"/>
                </a:lnSpc>
              </a:pPr>
              <a:r>
                <a:rPr sz="2000" b="1" spc="200" dirty="0">
                  <a:uFillTx/>
                  <a:latin typeface="微软雅黑" panose="020B0503020204020204" charset="-122"/>
                  <a:ea typeface="微软雅黑" panose="020B0503020204020204" charset="-122"/>
                  <a:sym typeface="+mn-ea"/>
                </a:rPr>
                <a:t>动力阀控制系统</a:t>
              </a:r>
              <a:endParaRPr sz="2000" b="1" spc="200" dirty="0">
                <a:uFillTx/>
                <a:latin typeface="微软雅黑" panose="020B0503020204020204" charset="-122"/>
                <a:ea typeface="微软雅黑" panose="020B0503020204020204" charset="-122"/>
                <a:sym typeface="+mn-ea"/>
              </a:endParaRPr>
            </a:p>
          </p:txBody>
        </p:sp>
      </p:grpSp>
      <p:grpSp>
        <p:nvGrpSpPr>
          <p:cNvPr id="7" name="组合 6"/>
          <p:cNvGrpSpPr/>
          <p:nvPr/>
        </p:nvGrpSpPr>
        <p:grpSpPr>
          <a:xfrm>
            <a:off x="6699250" y="2231390"/>
            <a:ext cx="4417060" cy="2907030"/>
            <a:chOff x="10550" y="3514"/>
            <a:chExt cx="6956" cy="4578"/>
          </a:xfrm>
        </p:grpSpPr>
        <p:pic>
          <p:nvPicPr>
            <p:cNvPr id="49157" name="图片 49156" descr="C:/DOCUME~1/ADMINI~1/LOCALS~1/Temp/%0$YS(5(`0D6T(FCV$CZ}0V.jpg"/>
            <p:cNvPicPr>
              <a:picLocks noChangeAspect="1"/>
            </p:cNvPicPr>
            <p:nvPr/>
          </p:nvPicPr>
          <p:blipFill>
            <a:blip r:embed="rId2" r:link="rId3">
              <a:clrChange>
                <a:clrFrom>
                  <a:srgbClr val="FEF2DA"/>
                </a:clrFrom>
                <a:clrTo>
                  <a:srgbClr val="FEF2DA">
                    <a:alpha val="0"/>
                  </a:srgbClr>
                </a:clrTo>
              </a:clrChange>
            </a:blip>
            <a:stretch>
              <a:fillRect/>
            </a:stretch>
          </p:blipFill>
          <p:spPr>
            <a:xfrm>
              <a:off x="10550" y="3514"/>
              <a:ext cx="6956" cy="3643"/>
            </a:xfrm>
            <a:prstGeom prst="rect">
              <a:avLst/>
            </a:prstGeom>
            <a:noFill/>
            <a:ln w="9525">
              <a:noFill/>
            </a:ln>
          </p:spPr>
        </p:pic>
        <p:sp>
          <p:nvSpPr>
            <p:cNvPr id="5" name="矩形 4"/>
            <p:cNvSpPr/>
            <p:nvPr/>
          </p:nvSpPr>
          <p:spPr>
            <a:xfrm>
              <a:off x="11746" y="7222"/>
              <a:ext cx="3898" cy="871"/>
            </a:xfrm>
            <a:prstGeom prst="rect">
              <a:avLst/>
            </a:prstGeom>
            <a:noFill/>
            <a:ln w="9525">
              <a:noFill/>
            </a:ln>
          </p:spPr>
          <p:txBody>
            <a:bodyPr wrap="square">
              <a:spAutoFit/>
            </a:bodyPr>
            <a:p>
              <a:pPr fontAlgn="auto">
                <a:lnSpc>
                  <a:spcPct val="150000"/>
                </a:lnSpc>
              </a:pPr>
              <a:r>
                <a:rPr sz="2000" b="1" spc="200" dirty="0">
                  <a:uFillTx/>
                  <a:latin typeface="微软雅黑" panose="020B0503020204020204" charset="-122"/>
                  <a:ea typeface="微软雅黑" panose="020B0503020204020204" charset="-122"/>
                  <a:sym typeface="+mn-ea"/>
                </a:rPr>
                <a:t>谐波增压控制系统</a:t>
              </a:r>
              <a:endParaRPr sz="2000" b="1" spc="200" dirty="0">
                <a:uFillTx/>
                <a:latin typeface="微软雅黑" panose="020B0503020204020204" charset="-122"/>
                <a:ea typeface="微软雅黑" panose="020B0503020204020204" charset="-122"/>
                <a:sym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9615" y="42989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可变进气系统控制</a:t>
            </a:r>
            <a:endParaRPr lang="zh-CN" altLang="zh-CN" sz="2800" b="1" dirty="0">
              <a:latin typeface="微软雅黑" panose="020B0503020204020204" charset="-122"/>
              <a:ea typeface="微软雅黑" panose="020B0503020204020204" charset="-122"/>
              <a:sym typeface="+mn-ea"/>
            </a:endParaRPr>
          </a:p>
        </p:txBody>
      </p:sp>
      <p:pic>
        <p:nvPicPr>
          <p:cNvPr id="54281" name="图片 54280" descr="4－16"/>
          <p:cNvPicPr>
            <a:picLocks noChangeAspect="1"/>
          </p:cNvPicPr>
          <p:nvPr/>
        </p:nvPicPr>
        <p:blipFill>
          <a:blip r:embed="rId1">
            <a:clrChange>
              <a:clrFrom>
                <a:srgbClr val="B6F6B9"/>
              </a:clrFrom>
              <a:clrTo>
                <a:srgbClr val="B6F6B9">
                  <a:alpha val="0"/>
                </a:srgbClr>
              </a:clrTo>
            </a:clrChange>
          </a:blip>
          <a:stretch>
            <a:fillRect/>
          </a:stretch>
        </p:blipFill>
        <p:spPr>
          <a:xfrm>
            <a:off x="3446145" y="1908175"/>
            <a:ext cx="4940300" cy="2232025"/>
          </a:xfrm>
          <a:prstGeom prst="rect">
            <a:avLst/>
          </a:prstGeom>
          <a:noFill/>
          <a:ln w="9525">
            <a:noFill/>
          </a:ln>
        </p:spPr>
      </p:pic>
      <p:sp>
        <p:nvSpPr>
          <p:cNvPr id="14" name="文本框 13"/>
          <p:cNvSpPr txBox="1"/>
          <p:nvPr/>
        </p:nvSpPr>
        <p:spPr>
          <a:xfrm>
            <a:off x="4139565" y="930275"/>
            <a:ext cx="4834890"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zh-CN" sz="2400">
                <a:latin typeface="微软雅黑" panose="020B0503020204020204" charset="-122"/>
                <a:ea typeface="微软雅黑" panose="020B0503020204020204" charset="-122"/>
              </a:rPr>
              <a:t>动力阀控制系统</a:t>
            </a:r>
            <a:endParaRPr lang="zh-CN" altLang="zh-CN" sz="2400">
              <a:latin typeface="微软雅黑" panose="020B0503020204020204" charset="-122"/>
              <a:ea typeface="微软雅黑" panose="020B0503020204020204" charset="-122"/>
            </a:endParaRPr>
          </a:p>
        </p:txBody>
      </p:sp>
      <p:sp>
        <p:nvSpPr>
          <p:cNvPr id="8" name="圆角矩形标注 7"/>
          <p:cNvSpPr/>
          <p:nvPr/>
        </p:nvSpPr>
        <p:spPr>
          <a:xfrm>
            <a:off x="1945005" y="4460240"/>
            <a:ext cx="7942580" cy="1694180"/>
          </a:xfrm>
          <a:prstGeom prst="wedgeRoundRectCallout">
            <a:avLst>
              <a:gd name="adj1" fmla="val -17644"/>
              <a:gd name="adj2" fmla="val -78110"/>
              <a:gd name="adj3" fmla="val 16667"/>
            </a:avLst>
          </a:prstGeom>
          <a:noFill/>
          <a:ln w="28575" cap="flat" cmpd="sng">
            <a:solidFill>
              <a:srgbClr val="FF0000"/>
            </a:solidFill>
            <a:prstDash val="solid"/>
            <a:miter/>
            <a:headEnd type="none" w="med" len="med"/>
            <a:tailEnd type="none" w="med" len="med"/>
          </a:ln>
        </p:spPr>
        <p:txBody>
          <a:bodyPr lIns="0" rIns="0"/>
          <a:p>
            <a:pPr algn="l">
              <a:lnSpc>
                <a:spcPct val="140000"/>
              </a:lnSpc>
            </a:pPr>
            <a:r>
              <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控制发动机进气道的</a:t>
            </a:r>
            <a:r>
              <a:rPr lang="zh-CN" altLang="en-US" sz="2400" spc="200" dirty="0">
                <a:solidFill>
                  <a:srgbClr val="FF0000"/>
                </a:solidFill>
                <a:uFillTx/>
                <a:latin typeface="微软雅黑" panose="020B0503020204020204" charset="-122"/>
                <a:ea typeface="微软雅黑" panose="020B0503020204020204" charset="-122"/>
                <a:cs typeface="微软雅黑" panose="020B0503020204020204" charset="-122"/>
                <a:sym typeface="+mn-ea"/>
              </a:rPr>
              <a:t>空气流通截面大小</a:t>
            </a:r>
            <a:r>
              <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rPr>
              <a:t>，以适应发动机不同转速和负荷时进气量的需求，从而改变发动机的动力性。</a:t>
            </a:r>
            <a:endParaRPr lang="zh-CN" altLang="en-US" sz="2400" spc="200" dirty="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500"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9615" y="42989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可变进气系统控制</a:t>
            </a:r>
            <a:endParaRPr lang="zh-CN" altLang="zh-CN" sz="2800" b="1" dirty="0">
              <a:latin typeface="微软雅黑" panose="020B0503020204020204" charset="-122"/>
              <a:ea typeface="微软雅黑" panose="020B0503020204020204" charset="-122"/>
              <a:sym typeface="+mn-ea"/>
            </a:endParaRPr>
          </a:p>
        </p:txBody>
      </p:sp>
      <p:pic>
        <p:nvPicPr>
          <p:cNvPr id="54281" name="图片 54280" descr="4－16"/>
          <p:cNvPicPr>
            <a:picLocks noChangeAspect="1"/>
          </p:cNvPicPr>
          <p:nvPr/>
        </p:nvPicPr>
        <p:blipFill>
          <a:blip r:embed="rId1">
            <a:clrChange>
              <a:clrFrom>
                <a:srgbClr val="B6F6B9"/>
              </a:clrFrom>
              <a:clrTo>
                <a:srgbClr val="B6F6B9">
                  <a:alpha val="0"/>
                </a:srgbClr>
              </a:clrTo>
            </a:clrChange>
          </a:blip>
          <a:stretch>
            <a:fillRect/>
          </a:stretch>
        </p:blipFill>
        <p:spPr>
          <a:xfrm>
            <a:off x="3446145" y="1908175"/>
            <a:ext cx="4940300" cy="2232025"/>
          </a:xfrm>
          <a:prstGeom prst="rect">
            <a:avLst/>
          </a:prstGeom>
          <a:noFill/>
          <a:ln w="9525">
            <a:noFill/>
          </a:ln>
        </p:spPr>
      </p:pic>
      <p:sp>
        <p:nvSpPr>
          <p:cNvPr id="14" name="文本框 13"/>
          <p:cNvSpPr txBox="1"/>
          <p:nvPr/>
        </p:nvSpPr>
        <p:spPr>
          <a:xfrm>
            <a:off x="4139565" y="930275"/>
            <a:ext cx="4834890"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zh-CN" sz="2400">
                <a:latin typeface="微软雅黑" panose="020B0503020204020204" charset="-122"/>
                <a:ea typeface="微软雅黑" panose="020B0503020204020204" charset="-122"/>
              </a:rPr>
              <a:t>动力阀控制系统</a:t>
            </a:r>
            <a:endParaRPr lang="zh-CN" altLang="zh-CN" sz="2400">
              <a:latin typeface="微软雅黑" panose="020B0503020204020204" charset="-122"/>
              <a:ea typeface="微软雅黑" panose="020B0503020204020204" charset="-122"/>
            </a:endParaRPr>
          </a:p>
        </p:txBody>
      </p:sp>
      <p:sp>
        <p:nvSpPr>
          <p:cNvPr id="8" name="圆角矩形标注 7"/>
          <p:cNvSpPr/>
          <p:nvPr/>
        </p:nvSpPr>
        <p:spPr>
          <a:xfrm>
            <a:off x="1184275" y="4140200"/>
            <a:ext cx="6343015" cy="1922145"/>
          </a:xfrm>
          <a:prstGeom prst="wedgeRoundRectCallout">
            <a:avLst>
              <a:gd name="adj1" fmla="val -17644"/>
              <a:gd name="adj2" fmla="val -78110"/>
              <a:gd name="adj3" fmla="val 16667"/>
            </a:avLst>
          </a:prstGeom>
          <a:noFill/>
          <a:ln w="28575" cap="flat" cmpd="sng">
            <a:solidFill>
              <a:srgbClr val="FF0000"/>
            </a:solidFill>
            <a:prstDash val="solid"/>
            <a:miter/>
            <a:headEnd type="none" w="med" len="med"/>
            <a:tailEnd type="none" w="med" len="med"/>
          </a:ln>
        </p:spPr>
        <p:txBody>
          <a:bodyPr lIns="0" rIns="0"/>
          <a:p>
            <a:pPr algn="l">
              <a:lnSpc>
                <a:spcPct val="150000"/>
              </a:lnSpc>
            </a:pPr>
            <a:r>
              <a:rPr lang="zh-CN" altLang="en-US" sz="2400" spc="200" dirty="0">
                <a:uFillTx/>
                <a:latin typeface="微软雅黑" panose="020B0503020204020204" charset="-122"/>
                <a:ea typeface="微软雅黑" panose="020B0503020204020204" charset="-122"/>
                <a:cs typeface="微软雅黑" panose="020B0503020204020204" charset="-122"/>
                <a:sym typeface="+mn-ea"/>
              </a:rPr>
              <a:t>低速小负荷工况时：</a:t>
            </a:r>
            <a:endParaRPr lang="zh-CN" altLang="en-US" sz="2400" spc="200" dirty="0">
              <a:uFillTx/>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spc="200" dirty="0">
                <a:uFillTx/>
                <a:latin typeface="微软雅黑" panose="020B0503020204020204" charset="-122"/>
                <a:ea typeface="微软雅黑" panose="020B0503020204020204" charset="-122"/>
                <a:cs typeface="微软雅黑" panose="020B0503020204020204" charset="-122"/>
                <a:sym typeface="+mn-ea"/>
              </a:rPr>
              <a:t>减小进气道空气流通截面来提高进气流速，增大进气惯性以指高充气效率。</a:t>
            </a:r>
            <a:endParaRPr lang="zh-CN" altLang="en-US" sz="2400" spc="200" dirty="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500"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9615" y="429895"/>
            <a:ext cx="3439160" cy="737235"/>
          </a:xfrm>
          <a:prstGeom prst="rect">
            <a:avLst/>
          </a:prstGeom>
          <a:noFill/>
          <a:ln w="9525">
            <a:noFill/>
          </a:ln>
        </p:spPr>
        <p:txBody>
          <a:bodyPr wrap="square">
            <a:spAutoFit/>
          </a:bodyPr>
          <a:p>
            <a:pPr algn="l" fontAlgn="auto">
              <a:lnSpc>
                <a:spcPct val="150000"/>
              </a:lnSpc>
            </a:pPr>
            <a:r>
              <a:rPr lang="zh-CN" altLang="zh-CN" sz="2800" b="1" dirty="0">
                <a:latin typeface="微软雅黑" panose="020B0503020204020204" charset="-122"/>
                <a:ea typeface="微软雅黑" panose="020B0503020204020204" charset="-122"/>
                <a:sym typeface="+mn-ea"/>
              </a:rPr>
              <a:t>可变进气系统控制</a:t>
            </a:r>
            <a:endParaRPr lang="zh-CN" altLang="zh-CN" sz="2800" b="1" dirty="0">
              <a:latin typeface="微软雅黑" panose="020B0503020204020204" charset="-122"/>
              <a:ea typeface="微软雅黑" panose="020B0503020204020204" charset="-122"/>
              <a:sym typeface="+mn-ea"/>
            </a:endParaRPr>
          </a:p>
        </p:txBody>
      </p:sp>
      <p:pic>
        <p:nvPicPr>
          <p:cNvPr id="54281" name="图片 54280" descr="4－16"/>
          <p:cNvPicPr>
            <a:picLocks noChangeAspect="1"/>
          </p:cNvPicPr>
          <p:nvPr/>
        </p:nvPicPr>
        <p:blipFill>
          <a:blip r:embed="rId1">
            <a:clrChange>
              <a:clrFrom>
                <a:srgbClr val="B6F6B9"/>
              </a:clrFrom>
              <a:clrTo>
                <a:srgbClr val="B6F6B9">
                  <a:alpha val="0"/>
                </a:srgbClr>
              </a:clrTo>
            </a:clrChange>
          </a:blip>
          <a:stretch>
            <a:fillRect/>
          </a:stretch>
        </p:blipFill>
        <p:spPr>
          <a:xfrm>
            <a:off x="3446145" y="1908175"/>
            <a:ext cx="4940300" cy="2232025"/>
          </a:xfrm>
          <a:prstGeom prst="rect">
            <a:avLst/>
          </a:prstGeom>
          <a:noFill/>
          <a:ln w="9525">
            <a:noFill/>
          </a:ln>
        </p:spPr>
      </p:pic>
      <p:sp>
        <p:nvSpPr>
          <p:cNvPr id="14" name="文本框 13"/>
          <p:cNvSpPr txBox="1"/>
          <p:nvPr/>
        </p:nvSpPr>
        <p:spPr>
          <a:xfrm>
            <a:off x="4139565" y="930275"/>
            <a:ext cx="4834890"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zh-CN" sz="2400">
                <a:latin typeface="微软雅黑" panose="020B0503020204020204" charset="-122"/>
                <a:ea typeface="微软雅黑" panose="020B0503020204020204" charset="-122"/>
              </a:rPr>
              <a:t>动力阀控制系统</a:t>
            </a:r>
            <a:endParaRPr lang="zh-CN" altLang="zh-CN" sz="2400">
              <a:latin typeface="微软雅黑" panose="020B0503020204020204" charset="-122"/>
              <a:ea typeface="微软雅黑" panose="020B0503020204020204" charset="-122"/>
            </a:endParaRPr>
          </a:p>
        </p:txBody>
      </p:sp>
      <p:sp>
        <p:nvSpPr>
          <p:cNvPr id="8" name="圆角矩形标注 7"/>
          <p:cNvSpPr/>
          <p:nvPr/>
        </p:nvSpPr>
        <p:spPr>
          <a:xfrm>
            <a:off x="3698875" y="4140200"/>
            <a:ext cx="6601460" cy="2211705"/>
          </a:xfrm>
          <a:prstGeom prst="wedgeRoundRectCallout">
            <a:avLst>
              <a:gd name="adj1" fmla="val 16294"/>
              <a:gd name="adj2" fmla="val -75351"/>
              <a:gd name="adj3" fmla="val 16667"/>
            </a:avLst>
          </a:prstGeom>
          <a:noFill/>
          <a:ln w="28575" cap="flat" cmpd="sng">
            <a:solidFill>
              <a:srgbClr val="FF0000"/>
            </a:solidFill>
            <a:prstDash val="solid"/>
            <a:miter/>
            <a:headEnd type="none" w="med" len="med"/>
            <a:tailEnd type="none" w="med" len="med"/>
          </a:ln>
        </p:spPr>
        <p:txBody>
          <a:bodyPr lIns="0" rIns="0"/>
          <a:p>
            <a:pPr algn="l">
              <a:lnSpc>
                <a:spcPct val="90000"/>
              </a:lnSpc>
            </a:pPr>
            <a:r>
              <a:rPr lang="zh-CN" altLang="en-US" sz="2400" spc="200" dirty="0">
                <a:uFillTx/>
                <a:latin typeface="微软雅黑" panose="020B0503020204020204" charset="-122"/>
                <a:ea typeface="微软雅黑" panose="020B0503020204020204" charset="-122"/>
                <a:cs typeface="微软雅黑" panose="020B0503020204020204" charset="-122"/>
                <a:sym typeface="+mn-ea"/>
              </a:rPr>
              <a:t>高速大负荷工况时：</a:t>
            </a:r>
            <a:endParaRPr lang="zh-CN" altLang="en-US" sz="2400" spc="200" dirty="0">
              <a:uFillTx/>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spc="200" dirty="0">
                <a:uFillTx/>
                <a:latin typeface="微软雅黑" panose="020B0503020204020204" charset="-122"/>
                <a:ea typeface="微软雅黑" panose="020B0503020204020204" charset="-122"/>
                <a:cs typeface="微软雅黑" panose="020B0503020204020204" charset="-122"/>
                <a:sym typeface="+mn-ea"/>
              </a:rPr>
              <a:t>增大进气道空气流通截面，可减小进气阻力，对燃烧室内气流扰动可起到抑制作用，有助于改变发动机的高速性能。</a:t>
            </a:r>
            <a:endParaRPr lang="zh-CN" altLang="en-US" sz="2400" spc="200" dirty="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500"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theme/theme1.xml><?xml version="1.0" encoding="utf-8"?>
<a:theme xmlns:a="http://schemas.openxmlformats.org/drawingml/2006/main" name="Office 主题">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1590</Words>
  <Application>WPS 演示</Application>
  <PresentationFormat>自定义</PresentationFormat>
  <Paragraphs>164</Paragraphs>
  <Slides>25</Slides>
  <Notes>123</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25</vt:i4>
      </vt:variant>
    </vt:vector>
  </HeadingPairs>
  <TitlesOfParts>
    <vt:vector size="35" baseType="lpstr">
      <vt:lpstr>Arial</vt:lpstr>
      <vt:lpstr>宋体</vt:lpstr>
      <vt:lpstr>Wingdings</vt:lpstr>
      <vt:lpstr>微软雅黑</vt:lpstr>
      <vt:lpstr>Calibri</vt:lpstr>
      <vt:lpstr>Arial Unicode MS</vt:lpstr>
      <vt:lpstr>Calibri Light</vt:lpstr>
      <vt:lpstr>华文琥珀</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倾斜的沙漏</cp:lastModifiedBy>
  <cp:revision>267</cp:revision>
  <dcterms:created xsi:type="dcterms:W3CDTF">2018-12-17T02:56:00Z</dcterms:created>
  <dcterms:modified xsi:type="dcterms:W3CDTF">2025-01-07T08:26:00Z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7385C96285E940929424C10A3DBC89D1_12</vt:lpwstr>
  </property>
</Properties>
</file>